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7" r:id="rId2"/>
    <p:sldId id="258" r:id="rId3"/>
    <p:sldId id="259" r:id="rId4"/>
    <p:sldId id="260" r:id="rId5"/>
    <p:sldId id="261" r:id="rId6"/>
    <p:sldId id="262" r:id="rId7"/>
    <p:sldId id="263" r:id="rId8"/>
    <p:sldId id="264" r:id="rId9"/>
    <p:sldId id="265" r:id="rId10"/>
    <p:sldId id="266" r:id="rId11"/>
    <p:sldId id="267" r:id="rId12"/>
    <p:sldId id="340" r:id="rId13"/>
    <p:sldId id="341" r:id="rId14"/>
    <p:sldId id="336" r:id="rId15"/>
    <p:sldId id="337" r:id="rId16"/>
    <p:sldId id="338" r:id="rId17"/>
    <p:sldId id="339" r:id="rId18"/>
    <p:sldId id="274" r:id="rId19"/>
    <p:sldId id="275" r:id="rId20"/>
    <p:sldId id="277" r:id="rId21"/>
    <p:sldId id="278" r:id="rId22"/>
    <p:sldId id="279" r:id="rId23"/>
    <p:sldId id="280"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4" r:id="rId45"/>
    <p:sldId id="305" r:id="rId46"/>
    <p:sldId id="306" r:id="rId47"/>
    <p:sldId id="307" r:id="rId48"/>
    <p:sldId id="308" r:id="rId49"/>
    <p:sldId id="309" r:id="rId50"/>
    <p:sldId id="310" r:id="rId51"/>
    <p:sldId id="311" r:id="rId52"/>
    <p:sldId id="312" r:id="rId53"/>
    <p:sldId id="313" r:id="rId54"/>
    <p:sldId id="314"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30" r:id="rId68"/>
    <p:sldId id="331" r:id="rId69"/>
    <p:sldId id="332" r:id="rId70"/>
    <p:sldId id="333" r:id="rId71"/>
    <p:sldId id="335"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0081D-C0BC-4C9D-8239-3B9D2BC7DF6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BDE6E2E-BAD4-401A-B79F-05A2BDDF74AA}">
      <dgm:prSet phldrT="[Text]"/>
      <dgm:spPr/>
      <dgm:t>
        <a:bodyPr/>
        <a:lstStyle/>
        <a:p>
          <a:r>
            <a:rPr lang="en-US" dirty="0" smtClean="0"/>
            <a:t>2011 Census</a:t>
          </a:r>
          <a:endParaRPr lang="en-US" dirty="0"/>
        </a:p>
      </dgm:t>
    </dgm:pt>
    <dgm:pt modelId="{EFCC3D2E-E9CF-4E66-A131-EB547130C146}" type="parTrans" cxnId="{D4F6F8B5-B867-4103-B2CE-084D8CE40B32}">
      <dgm:prSet/>
      <dgm:spPr/>
      <dgm:t>
        <a:bodyPr/>
        <a:lstStyle/>
        <a:p>
          <a:endParaRPr lang="en-US"/>
        </a:p>
      </dgm:t>
    </dgm:pt>
    <dgm:pt modelId="{1FAA15FC-83F5-41FD-8EAF-5C537ED734F2}" type="sibTrans" cxnId="{D4F6F8B5-B867-4103-B2CE-084D8CE40B32}">
      <dgm:prSet/>
      <dgm:spPr/>
      <dgm:t>
        <a:bodyPr/>
        <a:lstStyle/>
        <a:p>
          <a:endParaRPr lang="en-US"/>
        </a:p>
      </dgm:t>
    </dgm:pt>
    <dgm:pt modelId="{B3317C07-760A-429A-8E5B-E1FB3B53EB9F}">
      <dgm:prSet phldrT="[Text]" custT="1"/>
      <dgm:spPr/>
      <dgm:t>
        <a:bodyPr/>
        <a:lstStyle/>
        <a:p>
          <a:r>
            <a:rPr lang="en-US" sz="1200" dirty="0" smtClean="0"/>
            <a:t>Digital First</a:t>
          </a:r>
          <a:endParaRPr lang="en-US" sz="1200" dirty="0"/>
        </a:p>
      </dgm:t>
    </dgm:pt>
    <dgm:pt modelId="{F01EB565-B2E7-451C-80E8-71C26AB433D4}" type="parTrans" cxnId="{596F65BF-CF67-4F10-9620-502AE573AF8E}">
      <dgm:prSet/>
      <dgm:spPr/>
      <dgm:t>
        <a:bodyPr/>
        <a:lstStyle/>
        <a:p>
          <a:endParaRPr lang="en-US"/>
        </a:p>
      </dgm:t>
    </dgm:pt>
    <dgm:pt modelId="{98CD3B56-8AFA-4610-B719-5490BE05FB54}" type="sibTrans" cxnId="{596F65BF-CF67-4F10-9620-502AE573AF8E}">
      <dgm:prSet/>
      <dgm:spPr/>
      <dgm:t>
        <a:bodyPr/>
        <a:lstStyle/>
        <a:p>
          <a:endParaRPr lang="en-US"/>
        </a:p>
      </dgm:t>
    </dgm:pt>
    <dgm:pt modelId="{515123E5-D43C-47E6-B589-B4DB898D3536}">
      <dgm:prSet phldrT="[Text]" custT="1"/>
      <dgm:spPr/>
      <dgm:t>
        <a:bodyPr/>
        <a:lstStyle/>
        <a:p>
          <a:r>
            <a:rPr lang="en-US" sz="1200" dirty="0" smtClean="0"/>
            <a:t>Royal Mail delivery</a:t>
          </a:r>
          <a:endParaRPr lang="en-US" sz="1200" dirty="0"/>
        </a:p>
      </dgm:t>
    </dgm:pt>
    <dgm:pt modelId="{DAB71A4B-0FA9-40E1-9440-30CF0835128D}" type="parTrans" cxnId="{5D61254F-9263-4980-B113-D80EBEDC8214}">
      <dgm:prSet/>
      <dgm:spPr/>
      <dgm:t>
        <a:bodyPr/>
        <a:lstStyle/>
        <a:p>
          <a:endParaRPr lang="en-US"/>
        </a:p>
      </dgm:t>
    </dgm:pt>
    <dgm:pt modelId="{7353986F-9208-417D-8539-D90AF3D56B0D}" type="sibTrans" cxnId="{5D61254F-9263-4980-B113-D80EBEDC8214}">
      <dgm:prSet/>
      <dgm:spPr/>
      <dgm:t>
        <a:bodyPr/>
        <a:lstStyle/>
        <a:p>
          <a:endParaRPr lang="en-US"/>
        </a:p>
      </dgm:t>
    </dgm:pt>
    <dgm:pt modelId="{AF3307B7-FA36-428E-AB9A-34F3D8ABFF7A}">
      <dgm:prSet phldrT="[Text]"/>
      <dgm:spPr/>
      <dgm:t>
        <a:bodyPr/>
        <a:lstStyle/>
        <a:p>
          <a:r>
            <a:rPr lang="en-US" dirty="0" smtClean="0"/>
            <a:t>2017 Research</a:t>
          </a:r>
          <a:endParaRPr lang="en-US" dirty="0"/>
        </a:p>
      </dgm:t>
    </dgm:pt>
    <dgm:pt modelId="{5E54787F-738B-45DA-851D-3451D6B562B6}" type="parTrans" cxnId="{22867D13-F656-4B47-8CF4-1F9354144A45}">
      <dgm:prSet/>
      <dgm:spPr/>
      <dgm:t>
        <a:bodyPr/>
        <a:lstStyle/>
        <a:p>
          <a:endParaRPr lang="en-US"/>
        </a:p>
      </dgm:t>
    </dgm:pt>
    <dgm:pt modelId="{4BF38E45-E7B2-4C57-AADF-701373AE6C1A}" type="sibTrans" cxnId="{22867D13-F656-4B47-8CF4-1F9354144A45}">
      <dgm:prSet/>
      <dgm:spPr/>
      <dgm:t>
        <a:bodyPr/>
        <a:lstStyle/>
        <a:p>
          <a:endParaRPr lang="en-US"/>
        </a:p>
      </dgm:t>
    </dgm:pt>
    <dgm:pt modelId="{DD95FD48-27E4-4F49-8CF6-E43203BF246F}">
      <dgm:prSet phldrT="[Text]" custT="1"/>
      <dgm:spPr/>
      <dgm:t>
        <a:bodyPr/>
        <a:lstStyle/>
        <a:p>
          <a:r>
            <a:rPr lang="en-US" sz="1200" dirty="0" smtClean="0"/>
            <a:t>Non-response follow-up</a:t>
          </a:r>
          <a:endParaRPr lang="en-US" sz="1200" dirty="0"/>
        </a:p>
      </dgm:t>
    </dgm:pt>
    <dgm:pt modelId="{00318477-AD70-4B21-9CE9-0BA8912A8338}" type="parTrans" cxnId="{7C6A5487-D2AE-4E09-B862-D4916E24ECF6}">
      <dgm:prSet/>
      <dgm:spPr/>
      <dgm:t>
        <a:bodyPr/>
        <a:lstStyle/>
        <a:p>
          <a:endParaRPr lang="en-US"/>
        </a:p>
      </dgm:t>
    </dgm:pt>
    <dgm:pt modelId="{E27522F9-CA0D-477B-8220-963E5841583E}" type="sibTrans" cxnId="{7C6A5487-D2AE-4E09-B862-D4916E24ECF6}">
      <dgm:prSet/>
      <dgm:spPr/>
      <dgm:t>
        <a:bodyPr/>
        <a:lstStyle/>
        <a:p>
          <a:endParaRPr lang="en-US"/>
        </a:p>
      </dgm:t>
    </dgm:pt>
    <dgm:pt modelId="{15103358-E54E-4705-9227-83551AE3277E}">
      <dgm:prSet phldrT="[Text]"/>
      <dgm:spPr/>
      <dgm:t>
        <a:bodyPr/>
        <a:lstStyle/>
        <a:p>
          <a:r>
            <a:rPr lang="en-US" dirty="0" smtClean="0"/>
            <a:t>2019 Rehearsal</a:t>
          </a:r>
          <a:endParaRPr lang="en-US" dirty="0"/>
        </a:p>
      </dgm:t>
    </dgm:pt>
    <dgm:pt modelId="{4A4A1B38-FA08-4E56-ABCA-DDC825BF01BD}" type="parTrans" cxnId="{18D9DEF9-BE28-4B97-BB24-90B2EAF2B925}">
      <dgm:prSet/>
      <dgm:spPr/>
      <dgm:t>
        <a:bodyPr/>
        <a:lstStyle/>
        <a:p>
          <a:endParaRPr lang="en-US"/>
        </a:p>
      </dgm:t>
    </dgm:pt>
    <dgm:pt modelId="{7C09BD0C-443C-4A6D-9930-FE27777F9E3B}" type="sibTrans" cxnId="{18D9DEF9-BE28-4B97-BB24-90B2EAF2B925}">
      <dgm:prSet/>
      <dgm:spPr/>
      <dgm:t>
        <a:bodyPr/>
        <a:lstStyle/>
        <a:p>
          <a:endParaRPr lang="en-US"/>
        </a:p>
      </dgm:t>
    </dgm:pt>
    <dgm:pt modelId="{C8658803-5F28-4183-8436-91CB3DFACBC4}">
      <dgm:prSet phldrT="[Text]" custT="1"/>
      <dgm:spPr/>
      <dgm:t>
        <a:bodyPr/>
        <a:lstStyle/>
        <a:p>
          <a:r>
            <a:rPr lang="en-US" sz="1200" dirty="0" smtClean="0"/>
            <a:t>Reminder letters</a:t>
          </a:r>
          <a:endParaRPr lang="en-US" sz="1200" dirty="0"/>
        </a:p>
      </dgm:t>
    </dgm:pt>
    <dgm:pt modelId="{9007366C-D5C4-469B-BD02-0B4570EEA48B}" type="parTrans" cxnId="{C24FE274-4B83-4442-849C-D472648C3D94}">
      <dgm:prSet/>
      <dgm:spPr/>
      <dgm:t>
        <a:bodyPr/>
        <a:lstStyle/>
        <a:p>
          <a:endParaRPr lang="en-US"/>
        </a:p>
      </dgm:t>
    </dgm:pt>
    <dgm:pt modelId="{A3C24F1E-5B4C-458A-A91C-56815E0EDB49}" type="sibTrans" cxnId="{C24FE274-4B83-4442-849C-D472648C3D94}">
      <dgm:prSet/>
      <dgm:spPr/>
      <dgm:t>
        <a:bodyPr/>
        <a:lstStyle/>
        <a:p>
          <a:endParaRPr lang="en-US"/>
        </a:p>
      </dgm:t>
    </dgm:pt>
    <dgm:pt modelId="{971C21C8-11D6-4FA4-93E6-F5C79C27D005}">
      <dgm:prSet phldrT="[Text]" custT="1"/>
      <dgm:spPr/>
      <dgm:t>
        <a:bodyPr/>
        <a:lstStyle/>
        <a:p>
          <a:r>
            <a:rPr lang="en-US" sz="1200" dirty="0" smtClean="0"/>
            <a:t>Communal Establishments</a:t>
          </a:r>
          <a:endParaRPr lang="en-US" sz="1200" dirty="0"/>
        </a:p>
      </dgm:t>
    </dgm:pt>
    <dgm:pt modelId="{C48127F8-6128-4E57-BBDF-C929B6FDAE12}" type="parTrans" cxnId="{1FE9A871-68BB-4514-BA03-0B2EE13E4ECF}">
      <dgm:prSet/>
      <dgm:spPr/>
      <dgm:t>
        <a:bodyPr/>
        <a:lstStyle/>
        <a:p>
          <a:endParaRPr lang="en-US"/>
        </a:p>
      </dgm:t>
    </dgm:pt>
    <dgm:pt modelId="{54DBC4B7-44AE-41EA-AB66-8D9F7547E93C}" type="sibTrans" cxnId="{1FE9A871-68BB-4514-BA03-0B2EE13E4ECF}">
      <dgm:prSet/>
      <dgm:spPr/>
      <dgm:t>
        <a:bodyPr/>
        <a:lstStyle/>
        <a:p>
          <a:endParaRPr lang="en-US"/>
        </a:p>
      </dgm:t>
    </dgm:pt>
    <dgm:pt modelId="{DDAD05E6-C9F3-4973-A2A2-5406C1FF4F91}">
      <dgm:prSet phldrT="[Text]" custT="1"/>
      <dgm:spPr/>
      <dgm:t>
        <a:bodyPr/>
        <a:lstStyle/>
        <a:p>
          <a:r>
            <a:rPr lang="en-US" sz="1200" dirty="0" smtClean="0"/>
            <a:t>Contact materials</a:t>
          </a:r>
          <a:endParaRPr lang="en-US" sz="1200" dirty="0"/>
        </a:p>
      </dgm:t>
    </dgm:pt>
    <dgm:pt modelId="{F143BD93-3CBD-46A5-8627-53B1FD457DBA}" type="parTrans" cxnId="{23C4D391-A756-4AA6-B6DA-0920B7AB572E}">
      <dgm:prSet/>
      <dgm:spPr/>
      <dgm:t>
        <a:bodyPr/>
        <a:lstStyle/>
        <a:p>
          <a:endParaRPr lang="en-US"/>
        </a:p>
      </dgm:t>
    </dgm:pt>
    <dgm:pt modelId="{CFEE42A2-85A4-4149-9ABC-23E114F913ED}" type="sibTrans" cxnId="{23C4D391-A756-4AA6-B6DA-0920B7AB572E}">
      <dgm:prSet/>
      <dgm:spPr/>
      <dgm:t>
        <a:bodyPr/>
        <a:lstStyle/>
        <a:p>
          <a:endParaRPr lang="en-US"/>
        </a:p>
      </dgm:t>
    </dgm:pt>
    <dgm:pt modelId="{02332F57-D1B1-4C7F-8D2B-3E95D8D47FC3}">
      <dgm:prSet phldrT="[Text]" custT="1"/>
      <dgm:spPr/>
      <dgm:t>
        <a:bodyPr/>
        <a:lstStyle/>
        <a:p>
          <a:r>
            <a:rPr lang="en-US" sz="1200" dirty="0" smtClean="0"/>
            <a:t>Contact materials</a:t>
          </a:r>
          <a:endParaRPr lang="en-US" sz="1200" dirty="0"/>
        </a:p>
      </dgm:t>
    </dgm:pt>
    <dgm:pt modelId="{CC7DC4A1-0A9B-419D-A8F3-74636EA20EAD}" type="parTrans" cxnId="{1F58A9BE-408B-4D73-87FD-FE308BAA2728}">
      <dgm:prSet/>
      <dgm:spPr/>
      <dgm:t>
        <a:bodyPr/>
        <a:lstStyle/>
        <a:p>
          <a:endParaRPr lang="en-US"/>
        </a:p>
      </dgm:t>
    </dgm:pt>
    <dgm:pt modelId="{D626C94A-F84E-4F68-9941-4F05492B7958}" type="sibTrans" cxnId="{1F58A9BE-408B-4D73-87FD-FE308BAA2728}">
      <dgm:prSet/>
      <dgm:spPr/>
      <dgm:t>
        <a:bodyPr/>
        <a:lstStyle/>
        <a:p>
          <a:endParaRPr lang="en-US"/>
        </a:p>
      </dgm:t>
    </dgm:pt>
    <dgm:pt modelId="{1FD129CC-27C4-4FAC-AA61-F00E8DD51360}">
      <dgm:prSet phldrT="[Text]" custT="1"/>
      <dgm:spPr/>
      <dgm:t>
        <a:bodyPr/>
        <a:lstStyle/>
        <a:p>
          <a:r>
            <a:rPr lang="en-US" sz="1500" dirty="0" smtClean="0"/>
            <a:t>2020 Content Audit Review</a:t>
          </a:r>
          <a:endParaRPr lang="en-US" sz="1500" dirty="0"/>
        </a:p>
      </dgm:t>
    </dgm:pt>
    <dgm:pt modelId="{B3B3D1AA-D599-420A-A8BB-F89B0D717D1A}" type="parTrans" cxnId="{7A7C798E-9DF7-4805-803E-20B7F7D1524A}">
      <dgm:prSet/>
      <dgm:spPr/>
      <dgm:t>
        <a:bodyPr/>
        <a:lstStyle/>
        <a:p>
          <a:endParaRPr lang="en-US"/>
        </a:p>
      </dgm:t>
    </dgm:pt>
    <dgm:pt modelId="{32018F75-4890-4A6E-9F62-750A90C9D56F}" type="sibTrans" cxnId="{7A7C798E-9DF7-4805-803E-20B7F7D1524A}">
      <dgm:prSet/>
      <dgm:spPr/>
      <dgm:t>
        <a:bodyPr/>
        <a:lstStyle/>
        <a:p>
          <a:endParaRPr lang="en-US"/>
        </a:p>
      </dgm:t>
    </dgm:pt>
    <dgm:pt modelId="{CF61077D-B8E2-4C5B-91B0-9B030EA25A48}">
      <dgm:prSet phldrT="[Text]" custT="1"/>
      <dgm:spPr/>
      <dgm:t>
        <a:bodyPr/>
        <a:lstStyle/>
        <a:p>
          <a:r>
            <a:rPr lang="en-US" sz="1200" dirty="0" smtClean="0"/>
            <a:t>Contact materials</a:t>
          </a:r>
          <a:endParaRPr lang="en-US" sz="1200" dirty="0"/>
        </a:p>
      </dgm:t>
    </dgm:pt>
    <dgm:pt modelId="{13E9128C-668B-49A0-85AD-3A1D5C81D8CB}" type="parTrans" cxnId="{F981AE94-A371-44A0-94F9-C04B9CB35808}">
      <dgm:prSet/>
      <dgm:spPr/>
      <dgm:t>
        <a:bodyPr/>
        <a:lstStyle/>
        <a:p>
          <a:endParaRPr lang="en-US"/>
        </a:p>
      </dgm:t>
    </dgm:pt>
    <dgm:pt modelId="{7A3412AC-6778-45FD-A8F0-820EDED32F6B}" type="sibTrans" cxnId="{F981AE94-A371-44A0-94F9-C04B9CB35808}">
      <dgm:prSet/>
      <dgm:spPr/>
      <dgm:t>
        <a:bodyPr/>
        <a:lstStyle/>
        <a:p>
          <a:endParaRPr lang="en-US"/>
        </a:p>
      </dgm:t>
    </dgm:pt>
    <dgm:pt modelId="{0F4F1085-389D-4EB6-84B2-0C9659DB9C92}" type="pres">
      <dgm:prSet presAssocID="{4340081D-C0BC-4C9D-8239-3B9D2BC7DF6C}" presName="Name0" presStyleCnt="0">
        <dgm:presLayoutVars>
          <dgm:dir/>
          <dgm:animLvl val="lvl"/>
          <dgm:resizeHandles val="exact"/>
        </dgm:presLayoutVars>
      </dgm:prSet>
      <dgm:spPr/>
      <dgm:t>
        <a:bodyPr/>
        <a:lstStyle/>
        <a:p>
          <a:endParaRPr lang="en-US"/>
        </a:p>
      </dgm:t>
    </dgm:pt>
    <dgm:pt modelId="{A8C51C4C-4FA3-4538-A3A4-624DD08B374C}" type="pres">
      <dgm:prSet presAssocID="{6BDE6E2E-BAD4-401A-B79F-05A2BDDF74AA}" presName="composite" presStyleCnt="0"/>
      <dgm:spPr/>
      <dgm:t>
        <a:bodyPr/>
        <a:lstStyle/>
        <a:p>
          <a:endParaRPr lang="en-US"/>
        </a:p>
      </dgm:t>
    </dgm:pt>
    <dgm:pt modelId="{5282A127-A260-43C0-97D8-BB84CC4425BE}" type="pres">
      <dgm:prSet presAssocID="{6BDE6E2E-BAD4-401A-B79F-05A2BDDF74AA}" presName="parTx" presStyleLbl="alignNode1" presStyleIdx="0" presStyleCnt="4" custLinFactNeighborX="-261" custLinFactNeighborY="1135">
        <dgm:presLayoutVars>
          <dgm:chMax val="0"/>
          <dgm:chPref val="0"/>
          <dgm:bulletEnabled val="1"/>
        </dgm:presLayoutVars>
      </dgm:prSet>
      <dgm:spPr/>
      <dgm:t>
        <a:bodyPr/>
        <a:lstStyle/>
        <a:p>
          <a:endParaRPr lang="en-US"/>
        </a:p>
      </dgm:t>
    </dgm:pt>
    <dgm:pt modelId="{D969352B-79C7-4528-A3AB-4EAC7F4260F6}" type="pres">
      <dgm:prSet presAssocID="{6BDE6E2E-BAD4-401A-B79F-05A2BDDF74AA}" presName="desTx" presStyleLbl="alignAccFollowNode1" presStyleIdx="0" presStyleCnt="4">
        <dgm:presLayoutVars>
          <dgm:bulletEnabled val="1"/>
        </dgm:presLayoutVars>
      </dgm:prSet>
      <dgm:spPr/>
      <dgm:t>
        <a:bodyPr/>
        <a:lstStyle/>
        <a:p>
          <a:endParaRPr lang="en-US"/>
        </a:p>
      </dgm:t>
    </dgm:pt>
    <dgm:pt modelId="{6F1186DE-6698-4C1B-9598-00EBA7D59D12}" type="pres">
      <dgm:prSet presAssocID="{1FAA15FC-83F5-41FD-8EAF-5C537ED734F2}" presName="space" presStyleCnt="0"/>
      <dgm:spPr/>
      <dgm:t>
        <a:bodyPr/>
        <a:lstStyle/>
        <a:p>
          <a:endParaRPr lang="en-US"/>
        </a:p>
      </dgm:t>
    </dgm:pt>
    <dgm:pt modelId="{9B21B600-24D2-4813-AE48-AE95E943A8E1}" type="pres">
      <dgm:prSet presAssocID="{AF3307B7-FA36-428E-AB9A-34F3D8ABFF7A}" presName="composite" presStyleCnt="0"/>
      <dgm:spPr/>
      <dgm:t>
        <a:bodyPr/>
        <a:lstStyle/>
        <a:p>
          <a:endParaRPr lang="en-US"/>
        </a:p>
      </dgm:t>
    </dgm:pt>
    <dgm:pt modelId="{D50DB4B1-F417-4F79-AF90-F20D7B3293BC}" type="pres">
      <dgm:prSet presAssocID="{AF3307B7-FA36-428E-AB9A-34F3D8ABFF7A}" presName="parTx" presStyleLbl="alignNode1" presStyleIdx="1" presStyleCnt="4">
        <dgm:presLayoutVars>
          <dgm:chMax val="0"/>
          <dgm:chPref val="0"/>
          <dgm:bulletEnabled val="1"/>
        </dgm:presLayoutVars>
      </dgm:prSet>
      <dgm:spPr/>
      <dgm:t>
        <a:bodyPr/>
        <a:lstStyle/>
        <a:p>
          <a:endParaRPr lang="en-US"/>
        </a:p>
      </dgm:t>
    </dgm:pt>
    <dgm:pt modelId="{B75DE583-386B-42F5-AA8C-89969D820722}" type="pres">
      <dgm:prSet presAssocID="{AF3307B7-FA36-428E-AB9A-34F3D8ABFF7A}" presName="desTx" presStyleLbl="alignAccFollowNode1" presStyleIdx="1" presStyleCnt="4">
        <dgm:presLayoutVars>
          <dgm:bulletEnabled val="1"/>
        </dgm:presLayoutVars>
      </dgm:prSet>
      <dgm:spPr/>
      <dgm:t>
        <a:bodyPr/>
        <a:lstStyle/>
        <a:p>
          <a:endParaRPr lang="en-US"/>
        </a:p>
      </dgm:t>
    </dgm:pt>
    <dgm:pt modelId="{1E9B75D9-3441-488B-9764-DBB991D24D61}" type="pres">
      <dgm:prSet presAssocID="{4BF38E45-E7B2-4C57-AADF-701373AE6C1A}" presName="space" presStyleCnt="0"/>
      <dgm:spPr/>
      <dgm:t>
        <a:bodyPr/>
        <a:lstStyle/>
        <a:p>
          <a:endParaRPr lang="en-US"/>
        </a:p>
      </dgm:t>
    </dgm:pt>
    <dgm:pt modelId="{BC4A6108-7389-42EB-AADB-1576CD844D06}" type="pres">
      <dgm:prSet presAssocID="{15103358-E54E-4705-9227-83551AE3277E}" presName="composite" presStyleCnt="0"/>
      <dgm:spPr/>
      <dgm:t>
        <a:bodyPr/>
        <a:lstStyle/>
        <a:p>
          <a:endParaRPr lang="en-US"/>
        </a:p>
      </dgm:t>
    </dgm:pt>
    <dgm:pt modelId="{78D55A3C-0450-4734-904F-EA7B907A829B}" type="pres">
      <dgm:prSet presAssocID="{15103358-E54E-4705-9227-83551AE3277E}" presName="parTx" presStyleLbl="alignNode1" presStyleIdx="2" presStyleCnt="4">
        <dgm:presLayoutVars>
          <dgm:chMax val="0"/>
          <dgm:chPref val="0"/>
          <dgm:bulletEnabled val="1"/>
        </dgm:presLayoutVars>
      </dgm:prSet>
      <dgm:spPr/>
      <dgm:t>
        <a:bodyPr/>
        <a:lstStyle/>
        <a:p>
          <a:endParaRPr lang="en-US"/>
        </a:p>
      </dgm:t>
    </dgm:pt>
    <dgm:pt modelId="{0567082D-6B2E-4EB5-9283-74330C8FD202}" type="pres">
      <dgm:prSet presAssocID="{15103358-E54E-4705-9227-83551AE3277E}" presName="desTx" presStyleLbl="alignAccFollowNode1" presStyleIdx="2" presStyleCnt="4">
        <dgm:presLayoutVars>
          <dgm:bulletEnabled val="1"/>
        </dgm:presLayoutVars>
      </dgm:prSet>
      <dgm:spPr/>
      <dgm:t>
        <a:bodyPr/>
        <a:lstStyle/>
        <a:p>
          <a:endParaRPr lang="en-US"/>
        </a:p>
      </dgm:t>
    </dgm:pt>
    <dgm:pt modelId="{16B5F8D6-BEA7-4A55-83ED-25EE391F1E9F}" type="pres">
      <dgm:prSet presAssocID="{7C09BD0C-443C-4A6D-9930-FE27777F9E3B}" presName="space" presStyleCnt="0"/>
      <dgm:spPr/>
      <dgm:t>
        <a:bodyPr/>
        <a:lstStyle/>
        <a:p>
          <a:endParaRPr lang="en-US"/>
        </a:p>
      </dgm:t>
    </dgm:pt>
    <dgm:pt modelId="{09971C8B-9C39-4EDE-8418-1D2C55F9D2B1}" type="pres">
      <dgm:prSet presAssocID="{1FD129CC-27C4-4FAC-AA61-F00E8DD51360}" presName="composite" presStyleCnt="0"/>
      <dgm:spPr/>
    </dgm:pt>
    <dgm:pt modelId="{3D85863E-5752-429C-8A45-8806B6DD89D2}" type="pres">
      <dgm:prSet presAssocID="{1FD129CC-27C4-4FAC-AA61-F00E8DD51360}" presName="parTx" presStyleLbl="alignNode1" presStyleIdx="3" presStyleCnt="4">
        <dgm:presLayoutVars>
          <dgm:chMax val="0"/>
          <dgm:chPref val="0"/>
          <dgm:bulletEnabled val="1"/>
        </dgm:presLayoutVars>
      </dgm:prSet>
      <dgm:spPr/>
      <dgm:t>
        <a:bodyPr/>
        <a:lstStyle/>
        <a:p>
          <a:endParaRPr lang="en-US"/>
        </a:p>
      </dgm:t>
    </dgm:pt>
    <dgm:pt modelId="{F76761BB-82B8-4202-AB03-CE582575906D}" type="pres">
      <dgm:prSet presAssocID="{1FD129CC-27C4-4FAC-AA61-F00E8DD51360}" presName="desTx" presStyleLbl="alignAccFollowNode1" presStyleIdx="3" presStyleCnt="4">
        <dgm:presLayoutVars>
          <dgm:bulletEnabled val="1"/>
        </dgm:presLayoutVars>
      </dgm:prSet>
      <dgm:spPr/>
      <dgm:t>
        <a:bodyPr/>
        <a:lstStyle/>
        <a:p>
          <a:endParaRPr lang="en-US"/>
        </a:p>
      </dgm:t>
    </dgm:pt>
  </dgm:ptLst>
  <dgm:cxnLst>
    <dgm:cxn modelId="{F981AE94-A371-44A0-94F9-C04B9CB35808}" srcId="{1FD129CC-27C4-4FAC-AA61-F00E8DD51360}" destId="{CF61077D-B8E2-4C5B-91B0-9B030EA25A48}" srcOrd="0" destOrd="0" parTransId="{13E9128C-668B-49A0-85AD-3A1D5C81D8CB}" sibTransId="{7A3412AC-6778-45FD-A8F0-820EDED32F6B}"/>
    <dgm:cxn modelId="{7C6A5487-D2AE-4E09-B862-D4916E24ECF6}" srcId="{AF3307B7-FA36-428E-AB9A-34F3D8ABFF7A}" destId="{DD95FD48-27E4-4F49-8CF6-E43203BF246F}" srcOrd="0" destOrd="0" parTransId="{00318477-AD70-4B21-9CE9-0BA8912A8338}" sibTransId="{E27522F9-CA0D-477B-8220-963E5841583E}"/>
    <dgm:cxn modelId="{0EC7DDE9-4A30-47BB-88D9-183F0098E1BE}" type="presOf" srcId="{B3317C07-760A-429A-8E5B-E1FB3B53EB9F}" destId="{D969352B-79C7-4528-A3AB-4EAC7F4260F6}" srcOrd="0" destOrd="0" presId="urn:microsoft.com/office/officeart/2005/8/layout/hList1"/>
    <dgm:cxn modelId="{CBD572B9-1BE8-478A-A9D3-F42A1147D87E}" type="presOf" srcId="{971C21C8-11D6-4FA4-93E6-F5C79C27D005}" destId="{D969352B-79C7-4528-A3AB-4EAC7F4260F6}" srcOrd="0" destOrd="2" presId="urn:microsoft.com/office/officeart/2005/8/layout/hList1"/>
    <dgm:cxn modelId="{9039B47E-1E27-4401-90AB-B146E517A73D}" type="presOf" srcId="{1FD129CC-27C4-4FAC-AA61-F00E8DD51360}" destId="{3D85863E-5752-429C-8A45-8806B6DD89D2}" srcOrd="0" destOrd="0" presId="urn:microsoft.com/office/officeart/2005/8/layout/hList1"/>
    <dgm:cxn modelId="{D4F6F8B5-B867-4103-B2CE-084D8CE40B32}" srcId="{4340081D-C0BC-4C9D-8239-3B9D2BC7DF6C}" destId="{6BDE6E2E-BAD4-401A-B79F-05A2BDDF74AA}" srcOrd="0" destOrd="0" parTransId="{EFCC3D2E-E9CF-4E66-A131-EB547130C146}" sibTransId="{1FAA15FC-83F5-41FD-8EAF-5C537ED734F2}"/>
    <dgm:cxn modelId="{18D9DEF9-BE28-4B97-BB24-90B2EAF2B925}" srcId="{4340081D-C0BC-4C9D-8239-3B9D2BC7DF6C}" destId="{15103358-E54E-4705-9227-83551AE3277E}" srcOrd="2" destOrd="0" parTransId="{4A4A1B38-FA08-4E56-ABCA-DDC825BF01BD}" sibTransId="{7C09BD0C-443C-4A6D-9930-FE27777F9E3B}"/>
    <dgm:cxn modelId="{B7439FEA-BA7E-4C4A-BE17-09E99253BCD9}" type="presOf" srcId="{4340081D-C0BC-4C9D-8239-3B9D2BC7DF6C}" destId="{0F4F1085-389D-4EB6-84B2-0C9659DB9C92}" srcOrd="0" destOrd="0" presId="urn:microsoft.com/office/officeart/2005/8/layout/hList1"/>
    <dgm:cxn modelId="{1FA8F44A-1E6F-4438-91D6-F5FEA3B1A915}" type="presOf" srcId="{15103358-E54E-4705-9227-83551AE3277E}" destId="{78D55A3C-0450-4734-904F-EA7B907A829B}" srcOrd="0" destOrd="0" presId="urn:microsoft.com/office/officeart/2005/8/layout/hList1"/>
    <dgm:cxn modelId="{23C4D391-A756-4AA6-B6DA-0920B7AB572E}" srcId="{6BDE6E2E-BAD4-401A-B79F-05A2BDDF74AA}" destId="{DDAD05E6-C9F3-4973-A2A2-5406C1FF4F91}" srcOrd="3" destOrd="0" parTransId="{F143BD93-3CBD-46A5-8627-53B1FD457DBA}" sibTransId="{CFEE42A2-85A4-4149-9ABC-23E114F913ED}"/>
    <dgm:cxn modelId="{C24FE274-4B83-4442-849C-D472648C3D94}" srcId="{15103358-E54E-4705-9227-83551AE3277E}" destId="{C8658803-5F28-4183-8436-91CB3DFACBC4}" srcOrd="1" destOrd="0" parTransId="{9007366C-D5C4-469B-BD02-0B4570EEA48B}" sibTransId="{A3C24F1E-5B4C-458A-A91C-56815E0EDB49}"/>
    <dgm:cxn modelId="{7A7C798E-9DF7-4805-803E-20B7F7D1524A}" srcId="{4340081D-C0BC-4C9D-8239-3B9D2BC7DF6C}" destId="{1FD129CC-27C4-4FAC-AA61-F00E8DD51360}" srcOrd="3" destOrd="0" parTransId="{B3B3D1AA-D599-420A-A8BB-F89B0D717D1A}" sibTransId="{32018F75-4890-4A6E-9F62-750A90C9D56F}"/>
    <dgm:cxn modelId="{A5190382-9EC2-4496-90E5-84137CDCB2B5}" type="presOf" srcId="{DD95FD48-27E4-4F49-8CF6-E43203BF246F}" destId="{B75DE583-386B-42F5-AA8C-89969D820722}" srcOrd="0" destOrd="0" presId="urn:microsoft.com/office/officeart/2005/8/layout/hList1"/>
    <dgm:cxn modelId="{596F65BF-CF67-4F10-9620-502AE573AF8E}" srcId="{6BDE6E2E-BAD4-401A-B79F-05A2BDDF74AA}" destId="{B3317C07-760A-429A-8E5B-E1FB3B53EB9F}" srcOrd="0" destOrd="0" parTransId="{F01EB565-B2E7-451C-80E8-71C26AB433D4}" sibTransId="{98CD3B56-8AFA-4610-B719-5490BE05FB54}"/>
    <dgm:cxn modelId="{85060CBB-5004-4974-ABE2-37A5540CEF6F}" type="presOf" srcId="{02332F57-D1B1-4C7F-8D2B-3E95D8D47FC3}" destId="{0567082D-6B2E-4EB5-9283-74330C8FD202}" srcOrd="0" destOrd="0" presId="urn:microsoft.com/office/officeart/2005/8/layout/hList1"/>
    <dgm:cxn modelId="{C4CC063D-CABF-43B8-8EB2-E386A0D3679F}" type="presOf" srcId="{515123E5-D43C-47E6-B589-B4DB898D3536}" destId="{D969352B-79C7-4528-A3AB-4EAC7F4260F6}" srcOrd="0" destOrd="1" presId="urn:microsoft.com/office/officeart/2005/8/layout/hList1"/>
    <dgm:cxn modelId="{1FE9A871-68BB-4514-BA03-0B2EE13E4ECF}" srcId="{6BDE6E2E-BAD4-401A-B79F-05A2BDDF74AA}" destId="{971C21C8-11D6-4FA4-93E6-F5C79C27D005}" srcOrd="2" destOrd="0" parTransId="{C48127F8-6128-4E57-BBDF-C929B6FDAE12}" sibTransId="{54DBC4B7-44AE-41EA-AB66-8D9F7547E93C}"/>
    <dgm:cxn modelId="{22867D13-F656-4B47-8CF4-1F9354144A45}" srcId="{4340081D-C0BC-4C9D-8239-3B9D2BC7DF6C}" destId="{AF3307B7-FA36-428E-AB9A-34F3D8ABFF7A}" srcOrd="1" destOrd="0" parTransId="{5E54787F-738B-45DA-851D-3451D6B562B6}" sibTransId="{4BF38E45-E7B2-4C57-AADF-701373AE6C1A}"/>
    <dgm:cxn modelId="{5D61254F-9263-4980-B113-D80EBEDC8214}" srcId="{6BDE6E2E-BAD4-401A-B79F-05A2BDDF74AA}" destId="{515123E5-D43C-47E6-B589-B4DB898D3536}" srcOrd="1" destOrd="0" parTransId="{DAB71A4B-0FA9-40E1-9440-30CF0835128D}" sibTransId="{7353986F-9208-417D-8539-D90AF3D56B0D}"/>
    <dgm:cxn modelId="{3580C931-ED22-4CBC-AEE1-78A68C89202C}" type="presOf" srcId="{6BDE6E2E-BAD4-401A-B79F-05A2BDDF74AA}" destId="{5282A127-A260-43C0-97D8-BB84CC4425BE}" srcOrd="0" destOrd="0" presId="urn:microsoft.com/office/officeart/2005/8/layout/hList1"/>
    <dgm:cxn modelId="{9283BFCC-9D55-4038-B47B-11AD0F0ED244}" type="presOf" srcId="{DDAD05E6-C9F3-4973-A2A2-5406C1FF4F91}" destId="{D969352B-79C7-4528-A3AB-4EAC7F4260F6}" srcOrd="0" destOrd="3" presId="urn:microsoft.com/office/officeart/2005/8/layout/hList1"/>
    <dgm:cxn modelId="{51FC8475-6B79-44CE-A1D2-4FE41F462EAC}" type="presOf" srcId="{C8658803-5F28-4183-8436-91CB3DFACBC4}" destId="{0567082D-6B2E-4EB5-9283-74330C8FD202}" srcOrd="0" destOrd="1" presId="urn:microsoft.com/office/officeart/2005/8/layout/hList1"/>
    <dgm:cxn modelId="{426E5A33-5221-4384-B387-C337FC2EE26C}" type="presOf" srcId="{CF61077D-B8E2-4C5B-91B0-9B030EA25A48}" destId="{F76761BB-82B8-4202-AB03-CE582575906D}" srcOrd="0" destOrd="0" presId="urn:microsoft.com/office/officeart/2005/8/layout/hList1"/>
    <dgm:cxn modelId="{6AD5DA2C-4436-4F4C-8E6C-5BB0AB8C0C64}" type="presOf" srcId="{AF3307B7-FA36-428E-AB9A-34F3D8ABFF7A}" destId="{D50DB4B1-F417-4F79-AF90-F20D7B3293BC}" srcOrd="0" destOrd="0" presId="urn:microsoft.com/office/officeart/2005/8/layout/hList1"/>
    <dgm:cxn modelId="{1F58A9BE-408B-4D73-87FD-FE308BAA2728}" srcId="{15103358-E54E-4705-9227-83551AE3277E}" destId="{02332F57-D1B1-4C7F-8D2B-3E95D8D47FC3}" srcOrd="0" destOrd="0" parTransId="{CC7DC4A1-0A9B-419D-A8F3-74636EA20EAD}" sibTransId="{D626C94A-F84E-4F68-9941-4F05492B7958}"/>
    <dgm:cxn modelId="{4690C080-7A45-45E5-8867-6F56E1C1DFED}" type="presParOf" srcId="{0F4F1085-389D-4EB6-84B2-0C9659DB9C92}" destId="{A8C51C4C-4FA3-4538-A3A4-624DD08B374C}" srcOrd="0" destOrd="0" presId="urn:microsoft.com/office/officeart/2005/8/layout/hList1"/>
    <dgm:cxn modelId="{5EE94F1C-B3FC-49C6-9D80-1E068A55EA3D}" type="presParOf" srcId="{A8C51C4C-4FA3-4538-A3A4-624DD08B374C}" destId="{5282A127-A260-43C0-97D8-BB84CC4425BE}" srcOrd="0" destOrd="0" presId="urn:microsoft.com/office/officeart/2005/8/layout/hList1"/>
    <dgm:cxn modelId="{81DBE3BE-A6AB-4081-BCE1-D872BA0CD059}" type="presParOf" srcId="{A8C51C4C-4FA3-4538-A3A4-624DD08B374C}" destId="{D969352B-79C7-4528-A3AB-4EAC7F4260F6}" srcOrd="1" destOrd="0" presId="urn:microsoft.com/office/officeart/2005/8/layout/hList1"/>
    <dgm:cxn modelId="{988DBD84-F011-4BA6-8F91-F53AD0FD0F12}" type="presParOf" srcId="{0F4F1085-389D-4EB6-84B2-0C9659DB9C92}" destId="{6F1186DE-6698-4C1B-9598-00EBA7D59D12}" srcOrd="1" destOrd="0" presId="urn:microsoft.com/office/officeart/2005/8/layout/hList1"/>
    <dgm:cxn modelId="{7BE83965-7FFA-46C1-A32C-C07C2D669E98}" type="presParOf" srcId="{0F4F1085-389D-4EB6-84B2-0C9659DB9C92}" destId="{9B21B600-24D2-4813-AE48-AE95E943A8E1}" srcOrd="2" destOrd="0" presId="urn:microsoft.com/office/officeart/2005/8/layout/hList1"/>
    <dgm:cxn modelId="{D4E92FD0-F2E1-4ABB-B876-4FE347E79C55}" type="presParOf" srcId="{9B21B600-24D2-4813-AE48-AE95E943A8E1}" destId="{D50DB4B1-F417-4F79-AF90-F20D7B3293BC}" srcOrd="0" destOrd="0" presId="urn:microsoft.com/office/officeart/2005/8/layout/hList1"/>
    <dgm:cxn modelId="{24CF7B30-DA1C-4AE7-A246-A702BBA7F96D}" type="presParOf" srcId="{9B21B600-24D2-4813-AE48-AE95E943A8E1}" destId="{B75DE583-386B-42F5-AA8C-89969D820722}" srcOrd="1" destOrd="0" presId="urn:microsoft.com/office/officeart/2005/8/layout/hList1"/>
    <dgm:cxn modelId="{D373E7F2-A452-42C6-A67B-22D778927EF5}" type="presParOf" srcId="{0F4F1085-389D-4EB6-84B2-0C9659DB9C92}" destId="{1E9B75D9-3441-488B-9764-DBB991D24D61}" srcOrd="3" destOrd="0" presId="urn:microsoft.com/office/officeart/2005/8/layout/hList1"/>
    <dgm:cxn modelId="{665F05D6-872A-4DD8-AF78-34EC94F336AB}" type="presParOf" srcId="{0F4F1085-389D-4EB6-84B2-0C9659DB9C92}" destId="{BC4A6108-7389-42EB-AADB-1576CD844D06}" srcOrd="4" destOrd="0" presId="urn:microsoft.com/office/officeart/2005/8/layout/hList1"/>
    <dgm:cxn modelId="{05256D46-6534-4F05-A5EB-FCCD56CC507B}" type="presParOf" srcId="{BC4A6108-7389-42EB-AADB-1576CD844D06}" destId="{78D55A3C-0450-4734-904F-EA7B907A829B}" srcOrd="0" destOrd="0" presId="urn:microsoft.com/office/officeart/2005/8/layout/hList1"/>
    <dgm:cxn modelId="{58FEC869-4390-4364-81C6-82ECE3C7A0A8}" type="presParOf" srcId="{BC4A6108-7389-42EB-AADB-1576CD844D06}" destId="{0567082D-6B2E-4EB5-9283-74330C8FD202}" srcOrd="1" destOrd="0" presId="urn:microsoft.com/office/officeart/2005/8/layout/hList1"/>
    <dgm:cxn modelId="{97DC4B6F-38B2-470E-97AB-FAF32B62A839}" type="presParOf" srcId="{0F4F1085-389D-4EB6-84B2-0C9659DB9C92}" destId="{16B5F8D6-BEA7-4A55-83ED-25EE391F1E9F}" srcOrd="5" destOrd="0" presId="urn:microsoft.com/office/officeart/2005/8/layout/hList1"/>
    <dgm:cxn modelId="{EA5BBE42-CF22-482F-B79A-8A4A1C4C6912}" type="presParOf" srcId="{0F4F1085-389D-4EB6-84B2-0C9659DB9C92}" destId="{09971C8B-9C39-4EDE-8418-1D2C55F9D2B1}" srcOrd="6" destOrd="0" presId="urn:microsoft.com/office/officeart/2005/8/layout/hList1"/>
    <dgm:cxn modelId="{4CEE2DA7-C77E-4F6E-80BF-1CC28525046D}" type="presParOf" srcId="{09971C8B-9C39-4EDE-8418-1D2C55F9D2B1}" destId="{3D85863E-5752-429C-8A45-8806B6DD89D2}" srcOrd="0" destOrd="0" presId="urn:microsoft.com/office/officeart/2005/8/layout/hList1"/>
    <dgm:cxn modelId="{0D65A971-D7E4-4642-894F-E6BE4ABB9FCF}" type="presParOf" srcId="{09971C8B-9C39-4EDE-8418-1D2C55F9D2B1}" destId="{F76761BB-82B8-4202-AB03-CE58257590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8D5650-B584-4C5B-8C15-792C86E311BC}" type="doc">
      <dgm:prSet loTypeId="urn:microsoft.com/office/officeart/2005/8/layout/process1" loCatId="process" qsTypeId="urn:microsoft.com/office/officeart/2005/8/quickstyle/simple1" qsCatId="simple" csTypeId="urn:microsoft.com/office/officeart/2005/8/colors/colorful1" csCatId="colorful" phldr="1"/>
      <dgm:spPr/>
    </dgm:pt>
    <dgm:pt modelId="{BD90B4C7-5B68-45C9-9A7B-22A479041B99}">
      <dgm:prSet phldrT="[Text]"/>
      <dgm:spPr/>
      <dgm:t>
        <a:bodyPr/>
        <a:lstStyle/>
        <a:p>
          <a:r>
            <a:rPr lang="en-US" dirty="0" smtClean="0"/>
            <a:t>Letter</a:t>
          </a:r>
          <a:endParaRPr lang="en-US" dirty="0"/>
        </a:p>
      </dgm:t>
    </dgm:pt>
    <dgm:pt modelId="{CA2B0AAA-40EB-409A-BB5A-1D286C1B8368}" type="parTrans" cxnId="{3BF3A0B3-2F2C-48FF-9426-3EB3DDDE4501}">
      <dgm:prSet/>
      <dgm:spPr/>
      <dgm:t>
        <a:bodyPr/>
        <a:lstStyle/>
        <a:p>
          <a:endParaRPr lang="en-US"/>
        </a:p>
      </dgm:t>
    </dgm:pt>
    <dgm:pt modelId="{3962ABAF-1145-4266-B953-E1C4A15DAC9F}" type="sibTrans" cxnId="{3BF3A0B3-2F2C-48FF-9426-3EB3DDDE4501}">
      <dgm:prSet/>
      <dgm:spPr/>
      <dgm:t>
        <a:bodyPr/>
        <a:lstStyle/>
        <a:p>
          <a:endParaRPr lang="en-US"/>
        </a:p>
      </dgm:t>
    </dgm:pt>
    <dgm:pt modelId="{BB1ECA6A-39FC-4A3C-8EAB-DC8604F5C8A7}">
      <dgm:prSet phldrT="[Text]"/>
      <dgm:spPr/>
      <dgm:t>
        <a:bodyPr/>
        <a:lstStyle/>
        <a:p>
          <a:r>
            <a:rPr lang="en-US" dirty="0" smtClean="0"/>
            <a:t>Census Day</a:t>
          </a:r>
          <a:endParaRPr lang="en-US" dirty="0"/>
        </a:p>
      </dgm:t>
    </dgm:pt>
    <dgm:pt modelId="{9A2B0268-CF56-4C15-9437-7F43DFC2252A}" type="parTrans" cxnId="{79F7AFD8-552D-4867-ABA8-56B499655C29}">
      <dgm:prSet/>
      <dgm:spPr/>
      <dgm:t>
        <a:bodyPr/>
        <a:lstStyle/>
        <a:p>
          <a:endParaRPr lang="en-US"/>
        </a:p>
      </dgm:t>
    </dgm:pt>
    <dgm:pt modelId="{3AA19EB4-DD4C-4268-B159-A7A36B2413E7}" type="sibTrans" cxnId="{79F7AFD8-552D-4867-ABA8-56B499655C29}">
      <dgm:prSet/>
      <dgm:spPr/>
      <dgm:t>
        <a:bodyPr/>
        <a:lstStyle/>
        <a:p>
          <a:endParaRPr lang="en-US"/>
        </a:p>
      </dgm:t>
    </dgm:pt>
    <dgm:pt modelId="{9C71251E-8ADB-44B4-9FE0-72A4B55536F1}">
      <dgm:prSet phldrT="[Text]"/>
      <dgm:spPr/>
      <dgm:t>
        <a:bodyPr/>
        <a:lstStyle/>
        <a:p>
          <a:r>
            <a:rPr lang="en-US" dirty="0" smtClean="0"/>
            <a:t>Reminders</a:t>
          </a:r>
          <a:endParaRPr lang="en-US" dirty="0"/>
        </a:p>
      </dgm:t>
    </dgm:pt>
    <dgm:pt modelId="{221D9BFF-D9F7-49B7-A22D-AA74520D28CD}" type="parTrans" cxnId="{B5E2E8F5-98FF-419A-976C-4A8E5D991A6E}">
      <dgm:prSet/>
      <dgm:spPr/>
      <dgm:t>
        <a:bodyPr/>
        <a:lstStyle/>
        <a:p>
          <a:endParaRPr lang="en-US"/>
        </a:p>
      </dgm:t>
    </dgm:pt>
    <dgm:pt modelId="{68B2F597-4DF2-4472-87B9-724CD18085D2}" type="sibTrans" cxnId="{B5E2E8F5-98FF-419A-976C-4A8E5D991A6E}">
      <dgm:prSet/>
      <dgm:spPr/>
      <dgm:t>
        <a:bodyPr/>
        <a:lstStyle/>
        <a:p>
          <a:endParaRPr lang="en-US"/>
        </a:p>
      </dgm:t>
    </dgm:pt>
    <dgm:pt modelId="{1C88D7AF-0ABF-4017-AD84-9B07381C8B26}">
      <dgm:prSet phldrT="[Text]"/>
      <dgm:spPr/>
      <dgm:t>
        <a:bodyPr/>
        <a:lstStyle/>
        <a:p>
          <a:r>
            <a:rPr lang="en-US" dirty="0" smtClean="0"/>
            <a:t>Non-response follow-up</a:t>
          </a:r>
          <a:endParaRPr lang="en-US" dirty="0"/>
        </a:p>
      </dgm:t>
    </dgm:pt>
    <dgm:pt modelId="{CD3E3F30-7D5C-4A51-9E91-E9428C11B32B}" type="parTrans" cxnId="{7444D7CB-0CB1-4CAB-A010-AC9C9FC84945}">
      <dgm:prSet/>
      <dgm:spPr/>
      <dgm:t>
        <a:bodyPr/>
        <a:lstStyle/>
        <a:p>
          <a:endParaRPr lang="en-US"/>
        </a:p>
      </dgm:t>
    </dgm:pt>
    <dgm:pt modelId="{462936A2-9BEE-4899-B39C-622F3EA045E6}" type="sibTrans" cxnId="{7444D7CB-0CB1-4CAB-A010-AC9C9FC84945}">
      <dgm:prSet/>
      <dgm:spPr/>
      <dgm:t>
        <a:bodyPr/>
        <a:lstStyle/>
        <a:p>
          <a:endParaRPr lang="en-US"/>
        </a:p>
      </dgm:t>
    </dgm:pt>
    <dgm:pt modelId="{7B3CFCE8-2A6C-4F5F-96FE-043D3F202AB3}">
      <dgm:prSet phldrT="[Text]"/>
      <dgm:spPr/>
      <dgm:t>
        <a:bodyPr/>
        <a:lstStyle/>
        <a:p>
          <a:r>
            <a:rPr lang="en-US" dirty="0" smtClean="0"/>
            <a:t>Postcard</a:t>
          </a:r>
          <a:endParaRPr lang="en-US" dirty="0"/>
        </a:p>
      </dgm:t>
    </dgm:pt>
    <dgm:pt modelId="{ACAB7380-3455-4C09-BF4C-D6343A7CD7FF}" type="parTrans" cxnId="{718B1502-0843-41CA-B443-E361017D574B}">
      <dgm:prSet/>
      <dgm:spPr/>
      <dgm:t>
        <a:bodyPr/>
        <a:lstStyle/>
        <a:p>
          <a:endParaRPr lang="en-US"/>
        </a:p>
      </dgm:t>
    </dgm:pt>
    <dgm:pt modelId="{5F889B4C-5F7E-44EF-A0EF-7AD0FF3AA5C6}" type="sibTrans" cxnId="{718B1502-0843-41CA-B443-E361017D574B}">
      <dgm:prSet/>
      <dgm:spPr/>
      <dgm:t>
        <a:bodyPr/>
        <a:lstStyle/>
        <a:p>
          <a:endParaRPr lang="en-US"/>
        </a:p>
      </dgm:t>
    </dgm:pt>
    <dgm:pt modelId="{31382404-64C6-4FF4-A6DF-AFD9E2571FCA}" type="pres">
      <dgm:prSet presAssocID="{DA8D5650-B584-4C5B-8C15-792C86E311BC}" presName="Name0" presStyleCnt="0">
        <dgm:presLayoutVars>
          <dgm:dir/>
          <dgm:resizeHandles val="exact"/>
        </dgm:presLayoutVars>
      </dgm:prSet>
      <dgm:spPr/>
    </dgm:pt>
    <dgm:pt modelId="{7522C7CB-E858-458F-80D3-156EA03E516C}" type="pres">
      <dgm:prSet presAssocID="{BD90B4C7-5B68-45C9-9A7B-22A479041B99}" presName="node" presStyleLbl="node1" presStyleIdx="0" presStyleCnt="5">
        <dgm:presLayoutVars>
          <dgm:bulletEnabled val="1"/>
        </dgm:presLayoutVars>
      </dgm:prSet>
      <dgm:spPr/>
      <dgm:t>
        <a:bodyPr/>
        <a:lstStyle/>
        <a:p>
          <a:endParaRPr lang="en-US"/>
        </a:p>
      </dgm:t>
    </dgm:pt>
    <dgm:pt modelId="{AF66C083-2D36-45AC-BA85-E7074E1A7548}" type="pres">
      <dgm:prSet presAssocID="{3962ABAF-1145-4266-B953-E1C4A15DAC9F}" presName="sibTrans" presStyleLbl="sibTrans2D1" presStyleIdx="0" presStyleCnt="4"/>
      <dgm:spPr/>
      <dgm:t>
        <a:bodyPr/>
        <a:lstStyle/>
        <a:p>
          <a:endParaRPr lang="en-US"/>
        </a:p>
      </dgm:t>
    </dgm:pt>
    <dgm:pt modelId="{87089964-4B12-4D8C-90AE-422216A8B97F}" type="pres">
      <dgm:prSet presAssocID="{3962ABAF-1145-4266-B953-E1C4A15DAC9F}" presName="connectorText" presStyleLbl="sibTrans2D1" presStyleIdx="0" presStyleCnt="4"/>
      <dgm:spPr/>
      <dgm:t>
        <a:bodyPr/>
        <a:lstStyle/>
        <a:p>
          <a:endParaRPr lang="en-US"/>
        </a:p>
      </dgm:t>
    </dgm:pt>
    <dgm:pt modelId="{82A4793F-BC90-4B06-98AE-51ECFE21464E}" type="pres">
      <dgm:prSet presAssocID="{7B3CFCE8-2A6C-4F5F-96FE-043D3F202AB3}" presName="node" presStyleLbl="node1" presStyleIdx="1" presStyleCnt="5">
        <dgm:presLayoutVars>
          <dgm:bulletEnabled val="1"/>
        </dgm:presLayoutVars>
      </dgm:prSet>
      <dgm:spPr/>
      <dgm:t>
        <a:bodyPr/>
        <a:lstStyle/>
        <a:p>
          <a:endParaRPr lang="en-US"/>
        </a:p>
      </dgm:t>
    </dgm:pt>
    <dgm:pt modelId="{E56AAD04-7415-4C31-A33B-59AE6A53D2E9}" type="pres">
      <dgm:prSet presAssocID="{5F889B4C-5F7E-44EF-A0EF-7AD0FF3AA5C6}" presName="sibTrans" presStyleLbl="sibTrans2D1" presStyleIdx="1" presStyleCnt="4"/>
      <dgm:spPr/>
      <dgm:t>
        <a:bodyPr/>
        <a:lstStyle/>
        <a:p>
          <a:endParaRPr lang="en-US"/>
        </a:p>
      </dgm:t>
    </dgm:pt>
    <dgm:pt modelId="{48E501AB-BC84-4B7C-965D-27F4297B2F32}" type="pres">
      <dgm:prSet presAssocID="{5F889B4C-5F7E-44EF-A0EF-7AD0FF3AA5C6}" presName="connectorText" presStyleLbl="sibTrans2D1" presStyleIdx="1" presStyleCnt="4"/>
      <dgm:spPr/>
      <dgm:t>
        <a:bodyPr/>
        <a:lstStyle/>
        <a:p>
          <a:endParaRPr lang="en-US"/>
        </a:p>
      </dgm:t>
    </dgm:pt>
    <dgm:pt modelId="{4B47B73D-62A4-428E-95D6-6034910344E0}" type="pres">
      <dgm:prSet presAssocID="{BB1ECA6A-39FC-4A3C-8EAB-DC8604F5C8A7}" presName="node" presStyleLbl="node1" presStyleIdx="2" presStyleCnt="5">
        <dgm:presLayoutVars>
          <dgm:bulletEnabled val="1"/>
        </dgm:presLayoutVars>
      </dgm:prSet>
      <dgm:spPr/>
      <dgm:t>
        <a:bodyPr/>
        <a:lstStyle/>
        <a:p>
          <a:endParaRPr lang="en-US"/>
        </a:p>
      </dgm:t>
    </dgm:pt>
    <dgm:pt modelId="{063CC350-D401-4EDB-AF98-BB006E643240}" type="pres">
      <dgm:prSet presAssocID="{3AA19EB4-DD4C-4268-B159-A7A36B2413E7}" presName="sibTrans" presStyleLbl="sibTrans2D1" presStyleIdx="2" presStyleCnt="4"/>
      <dgm:spPr/>
      <dgm:t>
        <a:bodyPr/>
        <a:lstStyle/>
        <a:p>
          <a:endParaRPr lang="en-US"/>
        </a:p>
      </dgm:t>
    </dgm:pt>
    <dgm:pt modelId="{80B921B0-FCBC-41E5-8801-31B8A25FC43D}" type="pres">
      <dgm:prSet presAssocID="{3AA19EB4-DD4C-4268-B159-A7A36B2413E7}" presName="connectorText" presStyleLbl="sibTrans2D1" presStyleIdx="2" presStyleCnt="4"/>
      <dgm:spPr/>
      <dgm:t>
        <a:bodyPr/>
        <a:lstStyle/>
        <a:p>
          <a:endParaRPr lang="en-US"/>
        </a:p>
      </dgm:t>
    </dgm:pt>
    <dgm:pt modelId="{34C6D968-A2AD-484D-AC4C-3CB43C7A24EA}" type="pres">
      <dgm:prSet presAssocID="{9C71251E-8ADB-44B4-9FE0-72A4B55536F1}" presName="node" presStyleLbl="node1" presStyleIdx="3" presStyleCnt="5">
        <dgm:presLayoutVars>
          <dgm:bulletEnabled val="1"/>
        </dgm:presLayoutVars>
      </dgm:prSet>
      <dgm:spPr/>
      <dgm:t>
        <a:bodyPr/>
        <a:lstStyle/>
        <a:p>
          <a:endParaRPr lang="en-US"/>
        </a:p>
      </dgm:t>
    </dgm:pt>
    <dgm:pt modelId="{9143F253-EF78-4F33-8739-11679CE12617}" type="pres">
      <dgm:prSet presAssocID="{68B2F597-4DF2-4472-87B9-724CD18085D2}" presName="sibTrans" presStyleLbl="sibTrans2D1" presStyleIdx="3" presStyleCnt="4"/>
      <dgm:spPr/>
      <dgm:t>
        <a:bodyPr/>
        <a:lstStyle/>
        <a:p>
          <a:endParaRPr lang="en-US"/>
        </a:p>
      </dgm:t>
    </dgm:pt>
    <dgm:pt modelId="{0FE5CB70-1AD6-4EE0-9906-AE5CA16E273C}" type="pres">
      <dgm:prSet presAssocID="{68B2F597-4DF2-4472-87B9-724CD18085D2}" presName="connectorText" presStyleLbl="sibTrans2D1" presStyleIdx="3" presStyleCnt="4"/>
      <dgm:spPr/>
      <dgm:t>
        <a:bodyPr/>
        <a:lstStyle/>
        <a:p>
          <a:endParaRPr lang="en-US"/>
        </a:p>
      </dgm:t>
    </dgm:pt>
    <dgm:pt modelId="{1F71666A-731E-431A-8E72-83DC4E2A5902}" type="pres">
      <dgm:prSet presAssocID="{1C88D7AF-0ABF-4017-AD84-9B07381C8B26}" presName="node" presStyleLbl="node1" presStyleIdx="4" presStyleCnt="5">
        <dgm:presLayoutVars>
          <dgm:bulletEnabled val="1"/>
        </dgm:presLayoutVars>
      </dgm:prSet>
      <dgm:spPr/>
      <dgm:t>
        <a:bodyPr/>
        <a:lstStyle/>
        <a:p>
          <a:endParaRPr lang="en-US"/>
        </a:p>
      </dgm:t>
    </dgm:pt>
  </dgm:ptLst>
  <dgm:cxnLst>
    <dgm:cxn modelId="{8648443E-65E3-4B34-9810-7F3CDB9023BA}" type="presOf" srcId="{DA8D5650-B584-4C5B-8C15-792C86E311BC}" destId="{31382404-64C6-4FF4-A6DF-AFD9E2571FCA}" srcOrd="0" destOrd="0" presId="urn:microsoft.com/office/officeart/2005/8/layout/process1"/>
    <dgm:cxn modelId="{1F9F4C47-028B-4F41-954C-59CE56667071}" type="presOf" srcId="{BB1ECA6A-39FC-4A3C-8EAB-DC8604F5C8A7}" destId="{4B47B73D-62A4-428E-95D6-6034910344E0}" srcOrd="0" destOrd="0" presId="urn:microsoft.com/office/officeart/2005/8/layout/process1"/>
    <dgm:cxn modelId="{A013211E-38C3-4D02-AFAD-41E730F23B13}" type="presOf" srcId="{7B3CFCE8-2A6C-4F5F-96FE-043D3F202AB3}" destId="{82A4793F-BC90-4B06-98AE-51ECFE21464E}" srcOrd="0" destOrd="0" presId="urn:microsoft.com/office/officeart/2005/8/layout/process1"/>
    <dgm:cxn modelId="{B5E2E8F5-98FF-419A-976C-4A8E5D991A6E}" srcId="{DA8D5650-B584-4C5B-8C15-792C86E311BC}" destId="{9C71251E-8ADB-44B4-9FE0-72A4B55536F1}" srcOrd="3" destOrd="0" parTransId="{221D9BFF-D9F7-49B7-A22D-AA74520D28CD}" sibTransId="{68B2F597-4DF2-4472-87B9-724CD18085D2}"/>
    <dgm:cxn modelId="{B97EA94E-1DA0-4D87-9E2D-5798E7BB248E}" type="presOf" srcId="{1C88D7AF-0ABF-4017-AD84-9B07381C8B26}" destId="{1F71666A-731E-431A-8E72-83DC4E2A5902}" srcOrd="0" destOrd="0" presId="urn:microsoft.com/office/officeart/2005/8/layout/process1"/>
    <dgm:cxn modelId="{5F2DB230-4885-48BE-99D0-6BAE9009991C}" type="presOf" srcId="{3962ABAF-1145-4266-B953-E1C4A15DAC9F}" destId="{87089964-4B12-4D8C-90AE-422216A8B97F}" srcOrd="1" destOrd="0" presId="urn:microsoft.com/office/officeart/2005/8/layout/process1"/>
    <dgm:cxn modelId="{3BF3A0B3-2F2C-48FF-9426-3EB3DDDE4501}" srcId="{DA8D5650-B584-4C5B-8C15-792C86E311BC}" destId="{BD90B4C7-5B68-45C9-9A7B-22A479041B99}" srcOrd="0" destOrd="0" parTransId="{CA2B0AAA-40EB-409A-BB5A-1D286C1B8368}" sibTransId="{3962ABAF-1145-4266-B953-E1C4A15DAC9F}"/>
    <dgm:cxn modelId="{79F7AFD8-552D-4867-ABA8-56B499655C29}" srcId="{DA8D5650-B584-4C5B-8C15-792C86E311BC}" destId="{BB1ECA6A-39FC-4A3C-8EAB-DC8604F5C8A7}" srcOrd="2" destOrd="0" parTransId="{9A2B0268-CF56-4C15-9437-7F43DFC2252A}" sibTransId="{3AA19EB4-DD4C-4268-B159-A7A36B2413E7}"/>
    <dgm:cxn modelId="{7865E501-8810-4448-893F-8CC1829749E2}" type="presOf" srcId="{3962ABAF-1145-4266-B953-E1C4A15DAC9F}" destId="{AF66C083-2D36-45AC-BA85-E7074E1A7548}" srcOrd="0" destOrd="0" presId="urn:microsoft.com/office/officeart/2005/8/layout/process1"/>
    <dgm:cxn modelId="{DFBB1CA5-CA9B-47DE-95FC-7DD657263099}" type="presOf" srcId="{5F889B4C-5F7E-44EF-A0EF-7AD0FF3AA5C6}" destId="{48E501AB-BC84-4B7C-965D-27F4297B2F32}" srcOrd="1" destOrd="0" presId="urn:microsoft.com/office/officeart/2005/8/layout/process1"/>
    <dgm:cxn modelId="{7444D7CB-0CB1-4CAB-A010-AC9C9FC84945}" srcId="{DA8D5650-B584-4C5B-8C15-792C86E311BC}" destId="{1C88D7AF-0ABF-4017-AD84-9B07381C8B26}" srcOrd="4" destOrd="0" parTransId="{CD3E3F30-7D5C-4A51-9E91-E9428C11B32B}" sibTransId="{462936A2-9BEE-4899-B39C-622F3EA045E6}"/>
    <dgm:cxn modelId="{CFA71A4B-635F-4906-9871-AB2A988DFCD5}" type="presOf" srcId="{3AA19EB4-DD4C-4268-B159-A7A36B2413E7}" destId="{80B921B0-FCBC-41E5-8801-31B8A25FC43D}" srcOrd="1" destOrd="0" presId="urn:microsoft.com/office/officeart/2005/8/layout/process1"/>
    <dgm:cxn modelId="{2E34FC82-8B4D-4543-B8BE-DC8718EA86F3}" type="presOf" srcId="{68B2F597-4DF2-4472-87B9-724CD18085D2}" destId="{9143F253-EF78-4F33-8739-11679CE12617}" srcOrd="0" destOrd="0" presId="urn:microsoft.com/office/officeart/2005/8/layout/process1"/>
    <dgm:cxn modelId="{92742D2E-21AE-4927-990E-983A8C2B0996}" type="presOf" srcId="{9C71251E-8ADB-44B4-9FE0-72A4B55536F1}" destId="{34C6D968-A2AD-484D-AC4C-3CB43C7A24EA}" srcOrd="0" destOrd="0" presId="urn:microsoft.com/office/officeart/2005/8/layout/process1"/>
    <dgm:cxn modelId="{779D295A-727E-4CA2-9CA7-2CF8A008004B}" type="presOf" srcId="{BD90B4C7-5B68-45C9-9A7B-22A479041B99}" destId="{7522C7CB-E858-458F-80D3-156EA03E516C}" srcOrd="0" destOrd="0" presId="urn:microsoft.com/office/officeart/2005/8/layout/process1"/>
    <dgm:cxn modelId="{C4F5B3F3-8DD2-4C79-8954-014257275BF3}" type="presOf" srcId="{3AA19EB4-DD4C-4268-B159-A7A36B2413E7}" destId="{063CC350-D401-4EDB-AF98-BB006E643240}" srcOrd="0" destOrd="0" presId="urn:microsoft.com/office/officeart/2005/8/layout/process1"/>
    <dgm:cxn modelId="{A3F39CA1-B168-46BE-9DAD-C2ECACB0F698}" type="presOf" srcId="{68B2F597-4DF2-4472-87B9-724CD18085D2}" destId="{0FE5CB70-1AD6-4EE0-9906-AE5CA16E273C}" srcOrd="1" destOrd="0" presId="urn:microsoft.com/office/officeart/2005/8/layout/process1"/>
    <dgm:cxn modelId="{B1FB0877-D13A-4A6E-8B2E-18736CCEBD68}" type="presOf" srcId="{5F889B4C-5F7E-44EF-A0EF-7AD0FF3AA5C6}" destId="{E56AAD04-7415-4C31-A33B-59AE6A53D2E9}" srcOrd="0" destOrd="0" presId="urn:microsoft.com/office/officeart/2005/8/layout/process1"/>
    <dgm:cxn modelId="{718B1502-0843-41CA-B443-E361017D574B}" srcId="{DA8D5650-B584-4C5B-8C15-792C86E311BC}" destId="{7B3CFCE8-2A6C-4F5F-96FE-043D3F202AB3}" srcOrd="1" destOrd="0" parTransId="{ACAB7380-3455-4C09-BF4C-D6343A7CD7FF}" sibTransId="{5F889B4C-5F7E-44EF-A0EF-7AD0FF3AA5C6}"/>
    <dgm:cxn modelId="{2F4F09A3-449A-4F6E-BE51-1D141842A2A0}" type="presParOf" srcId="{31382404-64C6-4FF4-A6DF-AFD9E2571FCA}" destId="{7522C7CB-E858-458F-80D3-156EA03E516C}" srcOrd="0" destOrd="0" presId="urn:microsoft.com/office/officeart/2005/8/layout/process1"/>
    <dgm:cxn modelId="{03A3B2DF-30E0-4A92-8A50-D21A3A62D0D1}" type="presParOf" srcId="{31382404-64C6-4FF4-A6DF-AFD9E2571FCA}" destId="{AF66C083-2D36-45AC-BA85-E7074E1A7548}" srcOrd="1" destOrd="0" presId="urn:microsoft.com/office/officeart/2005/8/layout/process1"/>
    <dgm:cxn modelId="{14329046-1B36-4127-992A-AD3D02FE8DE8}" type="presParOf" srcId="{AF66C083-2D36-45AC-BA85-E7074E1A7548}" destId="{87089964-4B12-4D8C-90AE-422216A8B97F}" srcOrd="0" destOrd="0" presId="urn:microsoft.com/office/officeart/2005/8/layout/process1"/>
    <dgm:cxn modelId="{A0A6DEEA-A93C-486E-901B-1A9ED4EFA947}" type="presParOf" srcId="{31382404-64C6-4FF4-A6DF-AFD9E2571FCA}" destId="{82A4793F-BC90-4B06-98AE-51ECFE21464E}" srcOrd="2" destOrd="0" presId="urn:microsoft.com/office/officeart/2005/8/layout/process1"/>
    <dgm:cxn modelId="{74C46C8A-802C-4846-A22F-7813B4FDB506}" type="presParOf" srcId="{31382404-64C6-4FF4-A6DF-AFD9E2571FCA}" destId="{E56AAD04-7415-4C31-A33B-59AE6A53D2E9}" srcOrd="3" destOrd="0" presId="urn:microsoft.com/office/officeart/2005/8/layout/process1"/>
    <dgm:cxn modelId="{35DA7A01-8760-430F-B71D-A9AE63E47DC7}" type="presParOf" srcId="{E56AAD04-7415-4C31-A33B-59AE6A53D2E9}" destId="{48E501AB-BC84-4B7C-965D-27F4297B2F32}" srcOrd="0" destOrd="0" presId="urn:microsoft.com/office/officeart/2005/8/layout/process1"/>
    <dgm:cxn modelId="{BBD03E8E-7484-4FA3-BF8C-451616B87031}" type="presParOf" srcId="{31382404-64C6-4FF4-A6DF-AFD9E2571FCA}" destId="{4B47B73D-62A4-428E-95D6-6034910344E0}" srcOrd="4" destOrd="0" presId="urn:microsoft.com/office/officeart/2005/8/layout/process1"/>
    <dgm:cxn modelId="{123AFF60-0F97-4668-BBD7-7C3B7BD154FE}" type="presParOf" srcId="{31382404-64C6-4FF4-A6DF-AFD9E2571FCA}" destId="{063CC350-D401-4EDB-AF98-BB006E643240}" srcOrd="5" destOrd="0" presId="urn:microsoft.com/office/officeart/2005/8/layout/process1"/>
    <dgm:cxn modelId="{E21C0DE0-1BA3-47F1-B45A-CA0024DA96B2}" type="presParOf" srcId="{063CC350-D401-4EDB-AF98-BB006E643240}" destId="{80B921B0-FCBC-41E5-8801-31B8A25FC43D}" srcOrd="0" destOrd="0" presId="urn:microsoft.com/office/officeart/2005/8/layout/process1"/>
    <dgm:cxn modelId="{FA0B38A2-7AB9-4651-8E32-BF4E3677FE57}" type="presParOf" srcId="{31382404-64C6-4FF4-A6DF-AFD9E2571FCA}" destId="{34C6D968-A2AD-484D-AC4C-3CB43C7A24EA}" srcOrd="6" destOrd="0" presId="urn:microsoft.com/office/officeart/2005/8/layout/process1"/>
    <dgm:cxn modelId="{0B7E3BE0-1C3D-41EB-B057-9EF7CBD4590B}" type="presParOf" srcId="{31382404-64C6-4FF4-A6DF-AFD9E2571FCA}" destId="{9143F253-EF78-4F33-8739-11679CE12617}" srcOrd="7" destOrd="0" presId="urn:microsoft.com/office/officeart/2005/8/layout/process1"/>
    <dgm:cxn modelId="{365BB449-9F18-429C-92FE-AEAFBE5CC400}" type="presParOf" srcId="{9143F253-EF78-4F33-8739-11679CE12617}" destId="{0FE5CB70-1AD6-4EE0-9906-AE5CA16E273C}" srcOrd="0" destOrd="0" presId="urn:microsoft.com/office/officeart/2005/8/layout/process1"/>
    <dgm:cxn modelId="{0A83C983-48DB-4503-B14C-DBA977866F89}" type="presParOf" srcId="{31382404-64C6-4FF4-A6DF-AFD9E2571FCA}" destId="{1F71666A-731E-431A-8E72-83DC4E2A590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8D5650-B584-4C5B-8C15-792C86E311BC}" type="doc">
      <dgm:prSet loTypeId="urn:microsoft.com/office/officeart/2005/8/layout/process1" loCatId="process" qsTypeId="urn:microsoft.com/office/officeart/2005/8/quickstyle/simple1" qsCatId="simple" csTypeId="urn:microsoft.com/office/officeart/2005/8/colors/colorful1" csCatId="colorful" phldr="1"/>
      <dgm:spPr/>
    </dgm:pt>
    <dgm:pt modelId="{BB1ECA6A-39FC-4A3C-8EAB-DC8604F5C8A7}">
      <dgm:prSet phldrT="[Text]"/>
      <dgm:spPr/>
      <dgm:t>
        <a:bodyPr/>
        <a:lstStyle/>
        <a:p>
          <a:r>
            <a:rPr lang="en-US" dirty="0" smtClean="0"/>
            <a:t>Postcard</a:t>
          </a:r>
          <a:endParaRPr lang="en-US" dirty="0"/>
        </a:p>
      </dgm:t>
    </dgm:pt>
    <dgm:pt modelId="{9A2B0268-CF56-4C15-9437-7F43DFC2252A}" type="parTrans" cxnId="{79F7AFD8-552D-4867-ABA8-56B499655C29}">
      <dgm:prSet/>
      <dgm:spPr/>
      <dgm:t>
        <a:bodyPr/>
        <a:lstStyle/>
        <a:p>
          <a:endParaRPr lang="en-US"/>
        </a:p>
      </dgm:t>
    </dgm:pt>
    <dgm:pt modelId="{3AA19EB4-DD4C-4268-B159-A7A36B2413E7}" type="sibTrans" cxnId="{79F7AFD8-552D-4867-ABA8-56B499655C29}">
      <dgm:prSet/>
      <dgm:spPr/>
      <dgm:t>
        <a:bodyPr/>
        <a:lstStyle/>
        <a:p>
          <a:endParaRPr lang="en-US"/>
        </a:p>
      </dgm:t>
    </dgm:pt>
    <dgm:pt modelId="{9C71251E-8ADB-44B4-9FE0-72A4B55536F1}">
      <dgm:prSet phldrT="[Text]"/>
      <dgm:spPr/>
      <dgm:t>
        <a:bodyPr/>
        <a:lstStyle/>
        <a:p>
          <a:r>
            <a:rPr lang="en-US" dirty="0" smtClean="0"/>
            <a:t>Census Day</a:t>
          </a:r>
          <a:endParaRPr lang="en-US" dirty="0"/>
        </a:p>
      </dgm:t>
    </dgm:pt>
    <dgm:pt modelId="{221D9BFF-D9F7-49B7-A22D-AA74520D28CD}" type="parTrans" cxnId="{B5E2E8F5-98FF-419A-976C-4A8E5D991A6E}">
      <dgm:prSet/>
      <dgm:spPr/>
      <dgm:t>
        <a:bodyPr/>
        <a:lstStyle/>
        <a:p>
          <a:endParaRPr lang="en-US"/>
        </a:p>
      </dgm:t>
    </dgm:pt>
    <dgm:pt modelId="{68B2F597-4DF2-4472-87B9-724CD18085D2}" type="sibTrans" cxnId="{B5E2E8F5-98FF-419A-976C-4A8E5D991A6E}">
      <dgm:prSet/>
      <dgm:spPr/>
      <dgm:t>
        <a:bodyPr/>
        <a:lstStyle/>
        <a:p>
          <a:endParaRPr lang="en-US"/>
        </a:p>
      </dgm:t>
    </dgm:pt>
    <dgm:pt modelId="{1C88D7AF-0ABF-4017-AD84-9B07381C8B26}">
      <dgm:prSet phldrT="[Text]"/>
      <dgm:spPr/>
      <dgm:t>
        <a:bodyPr/>
        <a:lstStyle/>
        <a:p>
          <a:r>
            <a:rPr lang="en-US" dirty="0" smtClean="0"/>
            <a:t>Follow-up</a:t>
          </a:r>
          <a:endParaRPr lang="en-US" dirty="0"/>
        </a:p>
      </dgm:t>
    </dgm:pt>
    <dgm:pt modelId="{CD3E3F30-7D5C-4A51-9E91-E9428C11B32B}" type="parTrans" cxnId="{7444D7CB-0CB1-4CAB-A010-AC9C9FC84945}">
      <dgm:prSet/>
      <dgm:spPr/>
      <dgm:t>
        <a:bodyPr/>
        <a:lstStyle/>
        <a:p>
          <a:endParaRPr lang="en-US"/>
        </a:p>
      </dgm:t>
    </dgm:pt>
    <dgm:pt modelId="{462936A2-9BEE-4899-B39C-622F3EA045E6}" type="sibTrans" cxnId="{7444D7CB-0CB1-4CAB-A010-AC9C9FC84945}">
      <dgm:prSet/>
      <dgm:spPr/>
      <dgm:t>
        <a:bodyPr/>
        <a:lstStyle/>
        <a:p>
          <a:endParaRPr lang="en-US"/>
        </a:p>
      </dgm:t>
    </dgm:pt>
    <dgm:pt modelId="{7B3CFCE8-2A6C-4F5F-96FE-043D3F202AB3}">
      <dgm:prSet phldrT="[Text]"/>
      <dgm:spPr/>
      <dgm:t>
        <a:bodyPr/>
        <a:lstStyle/>
        <a:p>
          <a:r>
            <a:rPr lang="en-US" dirty="0" smtClean="0"/>
            <a:t>Courier Delivery</a:t>
          </a:r>
          <a:endParaRPr lang="en-US" dirty="0"/>
        </a:p>
      </dgm:t>
    </dgm:pt>
    <dgm:pt modelId="{ACAB7380-3455-4C09-BF4C-D6343A7CD7FF}" type="parTrans" cxnId="{718B1502-0843-41CA-B443-E361017D574B}">
      <dgm:prSet/>
      <dgm:spPr/>
      <dgm:t>
        <a:bodyPr/>
        <a:lstStyle/>
        <a:p>
          <a:endParaRPr lang="en-US"/>
        </a:p>
      </dgm:t>
    </dgm:pt>
    <dgm:pt modelId="{5F889B4C-5F7E-44EF-A0EF-7AD0FF3AA5C6}" type="sibTrans" cxnId="{718B1502-0843-41CA-B443-E361017D574B}">
      <dgm:prSet/>
      <dgm:spPr/>
      <dgm:t>
        <a:bodyPr/>
        <a:lstStyle/>
        <a:p>
          <a:endParaRPr lang="en-US"/>
        </a:p>
      </dgm:t>
    </dgm:pt>
    <dgm:pt modelId="{A636B94E-FCBB-4E0D-8DC8-43080845C940}">
      <dgm:prSet phldrT="[Text]"/>
      <dgm:spPr/>
      <dgm:t>
        <a:bodyPr/>
        <a:lstStyle/>
        <a:p>
          <a:r>
            <a:rPr lang="en-US" dirty="0" smtClean="0"/>
            <a:t>Courier Collection</a:t>
          </a:r>
          <a:endParaRPr lang="en-US" dirty="0"/>
        </a:p>
      </dgm:t>
    </dgm:pt>
    <dgm:pt modelId="{EC8D7FF3-0102-4A39-8CF4-281CC82F75C1}" type="parTrans" cxnId="{A365EEBD-09A6-471F-8D8A-B54AEB74B81C}">
      <dgm:prSet/>
      <dgm:spPr/>
      <dgm:t>
        <a:bodyPr/>
        <a:lstStyle/>
        <a:p>
          <a:endParaRPr lang="en-US"/>
        </a:p>
      </dgm:t>
    </dgm:pt>
    <dgm:pt modelId="{124A95CE-DD0D-4899-94DA-1156152D071F}" type="sibTrans" cxnId="{A365EEBD-09A6-471F-8D8A-B54AEB74B81C}">
      <dgm:prSet/>
      <dgm:spPr/>
      <dgm:t>
        <a:bodyPr/>
        <a:lstStyle/>
        <a:p>
          <a:endParaRPr lang="en-US"/>
        </a:p>
      </dgm:t>
    </dgm:pt>
    <dgm:pt modelId="{31382404-64C6-4FF4-A6DF-AFD9E2571FCA}" type="pres">
      <dgm:prSet presAssocID="{DA8D5650-B584-4C5B-8C15-792C86E311BC}" presName="Name0" presStyleCnt="0">
        <dgm:presLayoutVars>
          <dgm:dir/>
          <dgm:resizeHandles val="exact"/>
        </dgm:presLayoutVars>
      </dgm:prSet>
      <dgm:spPr/>
    </dgm:pt>
    <dgm:pt modelId="{82A4793F-BC90-4B06-98AE-51ECFE21464E}" type="pres">
      <dgm:prSet presAssocID="{7B3CFCE8-2A6C-4F5F-96FE-043D3F202AB3}" presName="node" presStyleLbl="node1" presStyleIdx="0" presStyleCnt="5">
        <dgm:presLayoutVars>
          <dgm:bulletEnabled val="1"/>
        </dgm:presLayoutVars>
      </dgm:prSet>
      <dgm:spPr/>
      <dgm:t>
        <a:bodyPr/>
        <a:lstStyle/>
        <a:p>
          <a:endParaRPr lang="en-US"/>
        </a:p>
      </dgm:t>
    </dgm:pt>
    <dgm:pt modelId="{E56AAD04-7415-4C31-A33B-59AE6A53D2E9}" type="pres">
      <dgm:prSet presAssocID="{5F889B4C-5F7E-44EF-A0EF-7AD0FF3AA5C6}" presName="sibTrans" presStyleLbl="sibTrans2D1" presStyleIdx="0" presStyleCnt="4"/>
      <dgm:spPr/>
      <dgm:t>
        <a:bodyPr/>
        <a:lstStyle/>
        <a:p>
          <a:endParaRPr lang="en-US"/>
        </a:p>
      </dgm:t>
    </dgm:pt>
    <dgm:pt modelId="{48E501AB-BC84-4B7C-965D-27F4297B2F32}" type="pres">
      <dgm:prSet presAssocID="{5F889B4C-5F7E-44EF-A0EF-7AD0FF3AA5C6}" presName="connectorText" presStyleLbl="sibTrans2D1" presStyleIdx="0" presStyleCnt="4"/>
      <dgm:spPr/>
      <dgm:t>
        <a:bodyPr/>
        <a:lstStyle/>
        <a:p>
          <a:endParaRPr lang="en-US"/>
        </a:p>
      </dgm:t>
    </dgm:pt>
    <dgm:pt modelId="{4B47B73D-62A4-428E-95D6-6034910344E0}" type="pres">
      <dgm:prSet presAssocID="{BB1ECA6A-39FC-4A3C-8EAB-DC8604F5C8A7}" presName="node" presStyleLbl="node1" presStyleIdx="1" presStyleCnt="5">
        <dgm:presLayoutVars>
          <dgm:bulletEnabled val="1"/>
        </dgm:presLayoutVars>
      </dgm:prSet>
      <dgm:spPr/>
      <dgm:t>
        <a:bodyPr/>
        <a:lstStyle/>
        <a:p>
          <a:endParaRPr lang="en-US"/>
        </a:p>
      </dgm:t>
    </dgm:pt>
    <dgm:pt modelId="{063CC350-D401-4EDB-AF98-BB006E643240}" type="pres">
      <dgm:prSet presAssocID="{3AA19EB4-DD4C-4268-B159-A7A36B2413E7}" presName="sibTrans" presStyleLbl="sibTrans2D1" presStyleIdx="1" presStyleCnt="4"/>
      <dgm:spPr/>
      <dgm:t>
        <a:bodyPr/>
        <a:lstStyle/>
        <a:p>
          <a:endParaRPr lang="en-US"/>
        </a:p>
      </dgm:t>
    </dgm:pt>
    <dgm:pt modelId="{80B921B0-FCBC-41E5-8801-31B8A25FC43D}" type="pres">
      <dgm:prSet presAssocID="{3AA19EB4-DD4C-4268-B159-A7A36B2413E7}" presName="connectorText" presStyleLbl="sibTrans2D1" presStyleIdx="1" presStyleCnt="4"/>
      <dgm:spPr/>
      <dgm:t>
        <a:bodyPr/>
        <a:lstStyle/>
        <a:p>
          <a:endParaRPr lang="en-US"/>
        </a:p>
      </dgm:t>
    </dgm:pt>
    <dgm:pt modelId="{34C6D968-A2AD-484D-AC4C-3CB43C7A24EA}" type="pres">
      <dgm:prSet presAssocID="{9C71251E-8ADB-44B4-9FE0-72A4B55536F1}" presName="node" presStyleLbl="node1" presStyleIdx="2" presStyleCnt="5">
        <dgm:presLayoutVars>
          <dgm:bulletEnabled val="1"/>
        </dgm:presLayoutVars>
      </dgm:prSet>
      <dgm:spPr/>
      <dgm:t>
        <a:bodyPr/>
        <a:lstStyle/>
        <a:p>
          <a:endParaRPr lang="en-US"/>
        </a:p>
      </dgm:t>
    </dgm:pt>
    <dgm:pt modelId="{9143F253-EF78-4F33-8739-11679CE12617}" type="pres">
      <dgm:prSet presAssocID="{68B2F597-4DF2-4472-87B9-724CD18085D2}" presName="sibTrans" presStyleLbl="sibTrans2D1" presStyleIdx="2" presStyleCnt="4"/>
      <dgm:spPr/>
      <dgm:t>
        <a:bodyPr/>
        <a:lstStyle/>
        <a:p>
          <a:endParaRPr lang="en-US"/>
        </a:p>
      </dgm:t>
    </dgm:pt>
    <dgm:pt modelId="{0FE5CB70-1AD6-4EE0-9906-AE5CA16E273C}" type="pres">
      <dgm:prSet presAssocID="{68B2F597-4DF2-4472-87B9-724CD18085D2}" presName="connectorText" presStyleLbl="sibTrans2D1" presStyleIdx="2" presStyleCnt="4"/>
      <dgm:spPr/>
      <dgm:t>
        <a:bodyPr/>
        <a:lstStyle/>
        <a:p>
          <a:endParaRPr lang="en-US"/>
        </a:p>
      </dgm:t>
    </dgm:pt>
    <dgm:pt modelId="{1F71666A-731E-431A-8E72-83DC4E2A5902}" type="pres">
      <dgm:prSet presAssocID="{1C88D7AF-0ABF-4017-AD84-9B07381C8B26}" presName="node" presStyleLbl="node1" presStyleIdx="3" presStyleCnt="5">
        <dgm:presLayoutVars>
          <dgm:bulletEnabled val="1"/>
        </dgm:presLayoutVars>
      </dgm:prSet>
      <dgm:spPr/>
      <dgm:t>
        <a:bodyPr/>
        <a:lstStyle/>
        <a:p>
          <a:endParaRPr lang="en-US"/>
        </a:p>
      </dgm:t>
    </dgm:pt>
    <dgm:pt modelId="{2B6DA087-6FEB-4A06-B3DD-E77DD13416F8}" type="pres">
      <dgm:prSet presAssocID="{462936A2-9BEE-4899-B39C-622F3EA045E6}" presName="sibTrans" presStyleLbl="sibTrans2D1" presStyleIdx="3" presStyleCnt="4"/>
      <dgm:spPr/>
      <dgm:t>
        <a:bodyPr/>
        <a:lstStyle/>
        <a:p>
          <a:endParaRPr lang="en-US"/>
        </a:p>
      </dgm:t>
    </dgm:pt>
    <dgm:pt modelId="{4ADC44C3-2E0C-4654-92D1-13D421DF81ED}" type="pres">
      <dgm:prSet presAssocID="{462936A2-9BEE-4899-B39C-622F3EA045E6}" presName="connectorText" presStyleLbl="sibTrans2D1" presStyleIdx="3" presStyleCnt="4"/>
      <dgm:spPr/>
      <dgm:t>
        <a:bodyPr/>
        <a:lstStyle/>
        <a:p>
          <a:endParaRPr lang="en-US"/>
        </a:p>
      </dgm:t>
    </dgm:pt>
    <dgm:pt modelId="{1431FA2E-23C9-46CB-90CC-D5C36DACF7D5}" type="pres">
      <dgm:prSet presAssocID="{A636B94E-FCBB-4E0D-8DC8-43080845C940}" presName="node" presStyleLbl="node1" presStyleIdx="4" presStyleCnt="5" custScaleY="96618">
        <dgm:presLayoutVars>
          <dgm:bulletEnabled val="1"/>
        </dgm:presLayoutVars>
      </dgm:prSet>
      <dgm:spPr/>
      <dgm:t>
        <a:bodyPr/>
        <a:lstStyle/>
        <a:p>
          <a:endParaRPr lang="en-US"/>
        </a:p>
      </dgm:t>
    </dgm:pt>
  </dgm:ptLst>
  <dgm:cxnLst>
    <dgm:cxn modelId="{8F346036-CABA-4CD8-AED5-E792C6D49373}" type="presOf" srcId="{462936A2-9BEE-4899-B39C-622F3EA045E6}" destId="{2B6DA087-6FEB-4A06-B3DD-E77DD13416F8}" srcOrd="0" destOrd="0" presId="urn:microsoft.com/office/officeart/2005/8/layout/process1"/>
    <dgm:cxn modelId="{8648443E-65E3-4B34-9810-7F3CDB9023BA}" type="presOf" srcId="{DA8D5650-B584-4C5B-8C15-792C86E311BC}" destId="{31382404-64C6-4FF4-A6DF-AFD9E2571FCA}" srcOrd="0" destOrd="0" presId="urn:microsoft.com/office/officeart/2005/8/layout/process1"/>
    <dgm:cxn modelId="{1F9F4C47-028B-4F41-954C-59CE56667071}" type="presOf" srcId="{BB1ECA6A-39FC-4A3C-8EAB-DC8604F5C8A7}" destId="{4B47B73D-62A4-428E-95D6-6034910344E0}" srcOrd="0" destOrd="0" presId="urn:microsoft.com/office/officeart/2005/8/layout/process1"/>
    <dgm:cxn modelId="{A013211E-38C3-4D02-AFAD-41E730F23B13}" type="presOf" srcId="{7B3CFCE8-2A6C-4F5F-96FE-043D3F202AB3}" destId="{82A4793F-BC90-4B06-98AE-51ECFE21464E}" srcOrd="0" destOrd="0" presId="urn:microsoft.com/office/officeart/2005/8/layout/process1"/>
    <dgm:cxn modelId="{B5E2E8F5-98FF-419A-976C-4A8E5D991A6E}" srcId="{DA8D5650-B584-4C5B-8C15-792C86E311BC}" destId="{9C71251E-8ADB-44B4-9FE0-72A4B55536F1}" srcOrd="2" destOrd="0" parTransId="{221D9BFF-D9F7-49B7-A22D-AA74520D28CD}" sibTransId="{68B2F597-4DF2-4472-87B9-724CD18085D2}"/>
    <dgm:cxn modelId="{B97EA94E-1DA0-4D87-9E2D-5798E7BB248E}" type="presOf" srcId="{1C88D7AF-0ABF-4017-AD84-9B07381C8B26}" destId="{1F71666A-731E-431A-8E72-83DC4E2A5902}" srcOrd="0" destOrd="0" presId="urn:microsoft.com/office/officeart/2005/8/layout/process1"/>
    <dgm:cxn modelId="{79F7AFD8-552D-4867-ABA8-56B499655C29}" srcId="{DA8D5650-B584-4C5B-8C15-792C86E311BC}" destId="{BB1ECA6A-39FC-4A3C-8EAB-DC8604F5C8A7}" srcOrd="1" destOrd="0" parTransId="{9A2B0268-CF56-4C15-9437-7F43DFC2252A}" sibTransId="{3AA19EB4-DD4C-4268-B159-A7A36B2413E7}"/>
    <dgm:cxn modelId="{D86D63AC-95C4-48BC-A43E-C708C1189B24}" type="presOf" srcId="{A636B94E-FCBB-4E0D-8DC8-43080845C940}" destId="{1431FA2E-23C9-46CB-90CC-D5C36DACF7D5}" srcOrd="0" destOrd="0" presId="urn:microsoft.com/office/officeart/2005/8/layout/process1"/>
    <dgm:cxn modelId="{A365EEBD-09A6-471F-8D8A-B54AEB74B81C}" srcId="{DA8D5650-B584-4C5B-8C15-792C86E311BC}" destId="{A636B94E-FCBB-4E0D-8DC8-43080845C940}" srcOrd="4" destOrd="0" parTransId="{EC8D7FF3-0102-4A39-8CF4-281CC82F75C1}" sibTransId="{124A95CE-DD0D-4899-94DA-1156152D071F}"/>
    <dgm:cxn modelId="{0E7D665D-D209-446B-A877-CC129D01D8E4}" type="presOf" srcId="{462936A2-9BEE-4899-B39C-622F3EA045E6}" destId="{4ADC44C3-2E0C-4654-92D1-13D421DF81ED}" srcOrd="1" destOrd="0" presId="urn:microsoft.com/office/officeart/2005/8/layout/process1"/>
    <dgm:cxn modelId="{DFBB1CA5-CA9B-47DE-95FC-7DD657263099}" type="presOf" srcId="{5F889B4C-5F7E-44EF-A0EF-7AD0FF3AA5C6}" destId="{48E501AB-BC84-4B7C-965D-27F4297B2F32}" srcOrd="1" destOrd="0" presId="urn:microsoft.com/office/officeart/2005/8/layout/process1"/>
    <dgm:cxn modelId="{7444D7CB-0CB1-4CAB-A010-AC9C9FC84945}" srcId="{DA8D5650-B584-4C5B-8C15-792C86E311BC}" destId="{1C88D7AF-0ABF-4017-AD84-9B07381C8B26}" srcOrd="3" destOrd="0" parTransId="{CD3E3F30-7D5C-4A51-9E91-E9428C11B32B}" sibTransId="{462936A2-9BEE-4899-B39C-622F3EA045E6}"/>
    <dgm:cxn modelId="{CFA71A4B-635F-4906-9871-AB2A988DFCD5}" type="presOf" srcId="{3AA19EB4-DD4C-4268-B159-A7A36B2413E7}" destId="{80B921B0-FCBC-41E5-8801-31B8A25FC43D}" srcOrd="1" destOrd="0" presId="urn:microsoft.com/office/officeart/2005/8/layout/process1"/>
    <dgm:cxn modelId="{2E34FC82-8B4D-4543-B8BE-DC8718EA86F3}" type="presOf" srcId="{68B2F597-4DF2-4472-87B9-724CD18085D2}" destId="{9143F253-EF78-4F33-8739-11679CE12617}" srcOrd="0" destOrd="0" presId="urn:microsoft.com/office/officeart/2005/8/layout/process1"/>
    <dgm:cxn modelId="{92742D2E-21AE-4927-990E-983A8C2B0996}" type="presOf" srcId="{9C71251E-8ADB-44B4-9FE0-72A4B55536F1}" destId="{34C6D968-A2AD-484D-AC4C-3CB43C7A24EA}" srcOrd="0" destOrd="0" presId="urn:microsoft.com/office/officeart/2005/8/layout/process1"/>
    <dgm:cxn modelId="{C4F5B3F3-8DD2-4C79-8954-014257275BF3}" type="presOf" srcId="{3AA19EB4-DD4C-4268-B159-A7A36B2413E7}" destId="{063CC350-D401-4EDB-AF98-BB006E643240}" srcOrd="0" destOrd="0" presId="urn:microsoft.com/office/officeart/2005/8/layout/process1"/>
    <dgm:cxn modelId="{A3F39CA1-B168-46BE-9DAD-C2ECACB0F698}" type="presOf" srcId="{68B2F597-4DF2-4472-87B9-724CD18085D2}" destId="{0FE5CB70-1AD6-4EE0-9906-AE5CA16E273C}" srcOrd="1" destOrd="0" presId="urn:microsoft.com/office/officeart/2005/8/layout/process1"/>
    <dgm:cxn modelId="{B1FB0877-D13A-4A6E-8B2E-18736CCEBD68}" type="presOf" srcId="{5F889B4C-5F7E-44EF-A0EF-7AD0FF3AA5C6}" destId="{E56AAD04-7415-4C31-A33B-59AE6A53D2E9}" srcOrd="0" destOrd="0" presId="urn:microsoft.com/office/officeart/2005/8/layout/process1"/>
    <dgm:cxn modelId="{718B1502-0843-41CA-B443-E361017D574B}" srcId="{DA8D5650-B584-4C5B-8C15-792C86E311BC}" destId="{7B3CFCE8-2A6C-4F5F-96FE-043D3F202AB3}" srcOrd="0" destOrd="0" parTransId="{ACAB7380-3455-4C09-BF4C-D6343A7CD7FF}" sibTransId="{5F889B4C-5F7E-44EF-A0EF-7AD0FF3AA5C6}"/>
    <dgm:cxn modelId="{A0A6DEEA-A93C-486E-901B-1A9ED4EFA947}" type="presParOf" srcId="{31382404-64C6-4FF4-A6DF-AFD9E2571FCA}" destId="{82A4793F-BC90-4B06-98AE-51ECFE21464E}" srcOrd="0" destOrd="0" presId="urn:microsoft.com/office/officeart/2005/8/layout/process1"/>
    <dgm:cxn modelId="{74C46C8A-802C-4846-A22F-7813B4FDB506}" type="presParOf" srcId="{31382404-64C6-4FF4-A6DF-AFD9E2571FCA}" destId="{E56AAD04-7415-4C31-A33B-59AE6A53D2E9}" srcOrd="1" destOrd="0" presId="urn:microsoft.com/office/officeart/2005/8/layout/process1"/>
    <dgm:cxn modelId="{35DA7A01-8760-430F-B71D-A9AE63E47DC7}" type="presParOf" srcId="{E56AAD04-7415-4C31-A33B-59AE6A53D2E9}" destId="{48E501AB-BC84-4B7C-965D-27F4297B2F32}" srcOrd="0" destOrd="0" presId="urn:microsoft.com/office/officeart/2005/8/layout/process1"/>
    <dgm:cxn modelId="{BBD03E8E-7484-4FA3-BF8C-451616B87031}" type="presParOf" srcId="{31382404-64C6-4FF4-A6DF-AFD9E2571FCA}" destId="{4B47B73D-62A4-428E-95D6-6034910344E0}" srcOrd="2" destOrd="0" presId="urn:microsoft.com/office/officeart/2005/8/layout/process1"/>
    <dgm:cxn modelId="{123AFF60-0F97-4668-BBD7-7C3B7BD154FE}" type="presParOf" srcId="{31382404-64C6-4FF4-A6DF-AFD9E2571FCA}" destId="{063CC350-D401-4EDB-AF98-BB006E643240}" srcOrd="3" destOrd="0" presId="urn:microsoft.com/office/officeart/2005/8/layout/process1"/>
    <dgm:cxn modelId="{E21C0DE0-1BA3-47F1-B45A-CA0024DA96B2}" type="presParOf" srcId="{063CC350-D401-4EDB-AF98-BB006E643240}" destId="{80B921B0-FCBC-41E5-8801-31B8A25FC43D}" srcOrd="0" destOrd="0" presId="urn:microsoft.com/office/officeart/2005/8/layout/process1"/>
    <dgm:cxn modelId="{FA0B38A2-7AB9-4651-8E32-BF4E3677FE57}" type="presParOf" srcId="{31382404-64C6-4FF4-A6DF-AFD9E2571FCA}" destId="{34C6D968-A2AD-484D-AC4C-3CB43C7A24EA}" srcOrd="4" destOrd="0" presId="urn:microsoft.com/office/officeart/2005/8/layout/process1"/>
    <dgm:cxn modelId="{0B7E3BE0-1C3D-41EB-B057-9EF7CBD4590B}" type="presParOf" srcId="{31382404-64C6-4FF4-A6DF-AFD9E2571FCA}" destId="{9143F253-EF78-4F33-8739-11679CE12617}" srcOrd="5" destOrd="0" presId="urn:microsoft.com/office/officeart/2005/8/layout/process1"/>
    <dgm:cxn modelId="{365BB449-9F18-429C-92FE-AEAFBE5CC400}" type="presParOf" srcId="{9143F253-EF78-4F33-8739-11679CE12617}" destId="{0FE5CB70-1AD6-4EE0-9906-AE5CA16E273C}" srcOrd="0" destOrd="0" presId="urn:microsoft.com/office/officeart/2005/8/layout/process1"/>
    <dgm:cxn modelId="{0A83C983-48DB-4503-B14C-DBA977866F89}" type="presParOf" srcId="{31382404-64C6-4FF4-A6DF-AFD9E2571FCA}" destId="{1F71666A-731E-431A-8E72-83DC4E2A5902}" srcOrd="6" destOrd="0" presId="urn:microsoft.com/office/officeart/2005/8/layout/process1"/>
    <dgm:cxn modelId="{95DEF69C-8741-4367-9F00-4C71383A767B}" type="presParOf" srcId="{31382404-64C6-4FF4-A6DF-AFD9E2571FCA}" destId="{2B6DA087-6FEB-4A06-B3DD-E77DD13416F8}" srcOrd="7" destOrd="0" presId="urn:microsoft.com/office/officeart/2005/8/layout/process1"/>
    <dgm:cxn modelId="{9169D288-E28C-4A12-B771-91DDFE70EA53}" type="presParOf" srcId="{2B6DA087-6FEB-4A06-B3DD-E77DD13416F8}" destId="{4ADC44C3-2E0C-4654-92D1-13D421DF81ED}" srcOrd="0" destOrd="0" presId="urn:microsoft.com/office/officeart/2005/8/layout/process1"/>
    <dgm:cxn modelId="{38B184CB-7BFF-4D0C-9FAF-6AB3DBA23BAA}" type="presParOf" srcId="{31382404-64C6-4FF4-A6DF-AFD9E2571FCA}" destId="{1431FA2E-23C9-46CB-90CC-D5C36DACF7D5}"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FB3AD5-C5B2-40A5-B4F2-E73D7E84F9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4327783-44B7-400E-8C22-5A8299C643D8}">
      <dgm:prSet phldrT="[Text]"/>
      <dgm:spPr/>
      <dgm:t>
        <a:bodyPr/>
        <a:lstStyle/>
        <a:p>
          <a:r>
            <a:rPr lang="en-US" dirty="0" smtClean="0"/>
            <a:t>(Paper) Capture</a:t>
          </a:r>
          <a:endParaRPr lang="en-US" dirty="0"/>
        </a:p>
      </dgm:t>
    </dgm:pt>
    <dgm:pt modelId="{FC740FAF-0564-467E-96E7-4B762DFBB76F}" type="parTrans" cxnId="{DE3E37FD-A5E4-49C4-94B8-42D6E261BBC2}">
      <dgm:prSet/>
      <dgm:spPr/>
      <dgm:t>
        <a:bodyPr/>
        <a:lstStyle/>
        <a:p>
          <a:endParaRPr lang="en-US"/>
        </a:p>
      </dgm:t>
    </dgm:pt>
    <dgm:pt modelId="{2548DA49-5BC7-40AE-B4AE-B6B443A001CE}" type="sibTrans" cxnId="{DE3E37FD-A5E4-49C4-94B8-42D6E261BBC2}">
      <dgm:prSet/>
      <dgm:spPr/>
      <dgm:t>
        <a:bodyPr/>
        <a:lstStyle/>
        <a:p>
          <a:endParaRPr lang="en-US"/>
        </a:p>
      </dgm:t>
    </dgm:pt>
    <dgm:pt modelId="{DD6E25E1-0CFC-4176-B569-9659E2BEA0BB}">
      <dgm:prSet phldrT="[Text]" custT="1"/>
      <dgm:spPr/>
      <dgm:t>
        <a:bodyPr lIns="108000" tIns="36000" rIns="108000" bIns="36000"/>
        <a:lstStyle/>
        <a:p>
          <a:pPr algn="l"/>
          <a:r>
            <a:rPr lang="en-GB" sz="1200" dirty="0" smtClean="0"/>
            <a:t> To convert responses into electronic data.</a:t>
          </a:r>
          <a:endParaRPr lang="en-US" sz="1200" dirty="0"/>
        </a:p>
      </dgm:t>
    </dgm:pt>
    <dgm:pt modelId="{55D986B4-3EDA-4715-9FF7-A0B7DF4DA1B1}" type="parTrans" cxnId="{A451934D-7E6B-45AC-8E7B-6DCFA9CE20F5}">
      <dgm:prSet/>
      <dgm:spPr/>
      <dgm:t>
        <a:bodyPr/>
        <a:lstStyle/>
        <a:p>
          <a:endParaRPr lang="en-US"/>
        </a:p>
      </dgm:t>
    </dgm:pt>
    <dgm:pt modelId="{11DD7BF8-E8F4-4760-AE97-4DAC2A8CBC09}" type="sibTrans" cxnId="{A451934D-7E6B-45AC-8E7B-6DCFA9CE20F5}">
      <dgm:prSet/>
      <dgm:spPr/>
      <dgm:t>
        <a:bodyPr/>
        <a:lstStyle/>
        <a:p>
          <a:endParaRPr lang="en-US"/>
        </a:p>
      </dgm:t>
    </dgm:pt>
    <dgm:pt modelId="{A98E84EE-7EE6-4DC3-BC19-EE38622C17E2}">
      <dgm:prSet phldrT="[Text]"/>
      <dgm:spPr/>
      <dgm:t>
        <a:bodyPr/>
        <a:lstStyle/>
        <a:p>
          <a:r>
            <a:rPr lang="en-US" dirty="0" smtClean="0"/>
            <a:t>Coding</a:t>
          </a:r>
          <a:endParaRPr lang="en-US" dirty="0"/>
        </a:p>
      </dgm:t>
    </dgm:pt>
    <dgm:pt modelId="{34236F50-90E5-443C-A859-1C60A4C56FD0}" type="parTrans" cxnId="{8107E5F3-9856-4481-9267-26F8EC624CB2}">
      <dgm:prSet/>
      <dgm:spPr/>
      <dgm:t>
        <a:bodyPr/>
        <a:lstStyle/>
        <a:p>
          <a:endParaRPr lang="en-US"/>
        </a:p>
      </dgm:t>
    </dgm:pt>
    <dgm:pt modelId="{545DE708-DCF8-4E66-B708-A6186B1189D8}" type="sibTrans" cxnId="{8107E5F3-9856-4481-9267-26F8EC624CB2}">
      <dgm:prSet/>
      <dgm:spPr/>
      <dgm:t>
        <a:bodyPr/>
        <a:lstStyle/>
        <a:p>
          <a:endParaRPr lang="en-US"/>
        </a:p>
      </dgm:t>
    </dgm:pt>
    <dgm:pt modelId="{92BCB82E-3F46-48ED-B8C9-0DA220FE90DF}">
      <dgm:prSet phldrT="[Text]" custT="1"/>
      <dgm:spPr/>
      <dgm:t>
        <a:bodyPr lIns="108000" tIns="36000" rIns="108000" bIns="36000"/>
        <a:lstStyle/>
        <a:p>
          <a:r>
            <a:rPr lang="en-GB" sz="1200" dirty="0" smtClean="0"/>
            <a:t>The process by which responses given by an individual or household are turned in to a recognised and consistent numerical code.</a:t>
          </a:r>
          <a:endParaRPr lang="en-US" sz="1200" dirty="0"/>
        </a:p>
      </dgm:t>
    </dgm:pt>
    <dgm:pt modelId="{EBECABD3-2951-4CC2-B109-B584F181AC0F}" type="parTrans" cxnId="{BF2C3BC0-D21B-4DC7-B1F6-74D678905377}">
      <dgm:prSet/>
      <dgm:spPr/>
      <dgm:t>
        <a:bodyPr/>
        <a:lstStyle/>
        <a:p>
          <a:endParaRPr lang="en-US"/>
        </a:p>
      </dgm:t>
    </dgm:pt>
    <dgm:pt modelId="{9D6F8C57-BCF8-46AA-82C2-352B56D1DAA6}" type="sibTrans" cxnId="{BF2C3BC0-D21B-4DC7-B1F6-74D678905377}">
      <dgm:prSet/>
      <dgm:spPr/>
      <dgm:t>
        <a:bodyPr/>
        <a:lstStyle/>
        <a:p>
          <a:endParaRPr lang="en-US"/>
        </a:p>
      </dgm:t>
    </dgm:pt>
    <dgm:pt modelId="{5630DDD0-58BC-42B7-B658-EF0FB1711FC0}">
      <dgm:prSet phldrT="[Text]"/>
      <dgm:spPr/>
      <dgm:t>
        <a:bodyPr/>
        <a:lstStyle/>
        <a:p>
          <a:r>
            <a:rPr lang="en-US" dirty="0" smtClean="0"/>
            <a:t>Data Cleansing</a:t>
          </a:r>
          <a:endParaRPr lang="en-US" dirty="0"/>
        </a:p>
      </dgm:t>
    </dgm:pt>
    <dgm:pt modelId="{F7CB0683-36B8-40BF-A54B-A723BF853D94}" type="parTrans" cxnId="{79B24C1C-B754-433F-9CD0-2C5C7997527C}">
      <dgm:prSet/>
      <dgm:spPr/>
      <dgm:t>
        <a:bodyPr/>
        <a:lstStyle/>
        <a:p>
          <a:endParaRPr lang="en-US"/>
        </a:p>
      </dgm:t>
    </dgm:pt>
    <dgm:pt modelId="{3B98DA20-2DB4-464C-962A-388E5C38673D}" type="sibTrans" cxnId="{79B24C1C-B754-433F-9CD0-2C5C7997527C}">
      <dgm:prSet/>
      <dgm:spPr/>
      <dgm:t>
        <a:bodyPr/>
        <a:lstStyle/>
        <a:p>
          <a:endParaRPr lang="en-US"/>
        </a:p>
      </dgm:t>
    </dgm:pt>
    <dgm:pt modelId="{8A9E7E2B-43BC-4673-88A1-E3A914A52F88}">
      <dgm:prSet phldrT="[Text]" custT="1"/>
      <dgm:spPr/>
      <dgm:t>
        <a:bodyPr lIns="108000" tIns="36000" rIns="108000" bIns="36000"/>
        <a:lstStyle/>
        <a:p>
          <a:r>
            <a:rPr lang="en-GB" sz="1200" dirty="0" smtClean="0"/>
            <a:t> A collection of processes we apply to Census data to account for specific errors, and prepare the data so it’s suitable for later statistical processes.</a:t>
          </a:r>
          <a:endParaRPr lang="en-US" sz="1200" dirty="0"/>
        </a:p>
      </dgm:t>
    </dgm:pt>
    <dgm:pt modelId="{FC8C1941-6BD9-4BC2-BB63-E6DB15DA4405}" type="parTrans" cxnId="{5B4E0D7C-4105-4216-961A-90A0E7FF9B69}">
      <dgm:prSet/>
      <dgm:spPr/>
      <dgm:t>
        <a:bodyPr/>
        <a:lstStyle/>
        <a:p>
          <a:endParaRPr lang="en-US"/>
        </a:p>
      </dgm:t>
    </dgm:pt>
    <dgm:pt modelId="{D47F1160-4C12-4EEF-94F1-53F1DBB6273B}" type="sibTrans" cxnId="{5B4E0D7C-4105-4216-961A-90A0E7FF9B69}">
      <dgm:prSet/>
      <dgm:spPr/>
      <dgm:t>
        <a:bodyPr/>
        <a:lstStyle/>
        <a:p>
          <a:endParaRPr lang="en-US"/>
        </a:p>
      </dgm:t>
    </dgm:pt>
    <dgm:pt modelId="{F72375FB-808F-40A5-B2DE-D8940A2922F7}">
      <dgm:prSet phldrT="[Text]"/>
      <dgm:spPr/>
      <dgm:t>
        <a:bodyPr/>
        <a:lstStyle/>
        <a:p>
          <a:r>
            <a:rPr lang="en-US" dirty="0" smtClean="0"/>
            <a:t>Administrative Data</a:t>
          </a:r>
          <a:endParaRPr lang="en-US" dirty="0"/>
        </a:p>
      </dgm:t>
    </dgm:pt>
    <dgm:pt modelId="{4E9CFF55-F7CC-4156-A23F-065F9BEB4C14}" type="parTrans" cxnId="{08DF3F89-AF6A-4A0F-A1F9-03B96BCC780D}">
      <dgm:prSet/>
      <dgm:spPr/>
      <dgm:t>
        <a:bodyPr/>
        <a:lstStyle/>
        <a:p>
          <a:endParaRPr lang="en-US"/>
        </a:p>
      </dgm:t>
    </dgm:pt>
    <dgm:pt modelId="{2386C523-AC4B-483E-9E11-F2EE574227E2}" type="sibTrans" cxnId="{08DF3F89-AF6A-4A0F-A1F9-03B96BCC780D}">
      <dgm:prSet/>
      <dgm:spPr/>
      <dgm:t>
        <a:bodyPr/>
        <a:lstStyle/>
        <a:p>
          <a:endParaRPr lang="en-US"/>
        </a:p>
      </dgm:t>
    </dgm:pt>
    <dgm:pt modelId="{37E1C47E-BA9E-43D6-9123-7ACC6A5850EA}">
      <dgm:prSet phldrT="[Text]" custT="1"/>
      <dgm:spPr/>
      <dgm:t>
        <a:bodyPr lIns="108000" tIns="36000" rIns="108000" bIns="36000"/>
        <a:lstStyle/>
        <a:p>
          <a:r>
            <a:rPr lang="en-US" sz="1200" dirty="0" smtClean="0"/>
            <a:t> We use other data sources that are independent of census to check the data we receive in census is what we expect.</a:t>
          </a:r>
          <a:endParaRPr lang="en-US" sz="1200" dirty="0"/>
        </a:p>
      </dgm:t>
    </dgm:pt>
    <dgm:pt modelId="{38784081-C3D7-4C19-9629-C3226B0895D1}" type="parTrans" cxnId="{4A854B86-9FE8-4ECC-952D-03209D2B2C4A}">
      <dgm:prSet/>
      <dgm:spPr/>
      <dgm:t>
        <a:bodyPr/>
        <a:lstStyle/>
        <a:p>
          <a:endParaRPr lang="en-US"/>
        </a:p>
      </dgm:t>
    </dgm:pt>
    <dgm:pt modelId="{860FC650-3F3A-41CB-B25E-5193BD60EA01}" type="sibTrans" cxnId="{4A854B86-9FE8-4ECC-952D-03209D2B2C4A}">
      <dgm:prSet/>
      <dgm:spPr/>
      <dgm:t>
        <a:bodyPr/>
        <a:lstStyle/>
        <a:p>
          <a:endParaRPr lang="en-US"/>
        </a:p>
      </dgm:t>
    </dgm:pt>
    <dgm:pt modelId="{5FEDA0B0-0AD0-4316-9990-41774ECE5594}">
      <dgm:prSet phldrT="[Text]"/>
      <dgm:spPr/>
      <dgm:t>
        <a:bodyPr/>
        <a:lstStyle/>
        <a:p>
          <a:r>
            <a:rPr lang="en-US" dirty="0" smtClean="0"/>
            <a:t>Edit and Imputation</a:t>
          </a:r>
          <a:endParaRPr lang="en-US" dirty="0"/>
        </a:p>
      </dgm:t>
    </dgm:pt>
    <dgm:pt modelId="{46C89FCA-EC8B-45AB-9CA5-645D839563EB}" type="parTrans" cxnId="{B919F097-DEDB-41D9-8285-45CDACC84B6E}">
      <dgm:prSet/>
      <dgm:spPr/>
      <dgm:t>
        <a:bodyPr/>
        <a:lstStyle/>
        <a:p>
          <a:endParaRPr lang="en-US"/>
        </a:p>
      </dgm:t>
    </dgm:pt>
    <dgm:pt modelId="{3C354BC2-176F-40DC-A72A-81BBDF39A32D}" type="sibTrans" cxnId="{B919F097-DEDB-41D9-8285-45CDACC84B6E}">
      <dgm:prSet/>
      <dgm:spPr/>
      <dgm:t>
        <a:bodyPr/>
        <a:lstStyle/>
        <a:p>
          <a:endParaRPr lang="en-US"/>
        </a:p>
      </dgm:t>
    </dgm:pt>
    <dgm:pt modelId="{C7FA59D3-1D98-416E-BD34-49EB93B38CC0}">
      <dgm:prSet phldrT="[Text]" custT="1"/>
      <dgm:spPr/>
      <dgm:t>
        <a:bodyPr lIns="108000" tIns="36000" rIns="108000" bIns="36000"/>
        <a:lstStyle/>
        <a:p>
          <a:r>
            <a:rPr lang="en-US" sz="1200" dirty="0" smtClean="0"/>
            <a:t> </a:t>
          </a:r>
          <a:r>
            <a:rPr lang="en-GB" sz="1200" dirty="0" smtClean="0"/>
            <a:t>ensures the data are complete and consistent at record level.</a:t>
          </a:r>
          <a:endParaRPr lang="en-US" sz="1200" dirty="0"/>
        </a:p>
      </dgm:t>
    </dgm:pt>
    <dgm:pt modelId="{DFBFBD2C-005C-4EA8-9584-7E59A6BDBEAF}" type="parTrans" cxnId="{EA2EDE61-863F-4C7B-B939-F30DD73165FD}">
      <dgm:prSet/>
      <dgm:spPr/>
      <dgm:t>
        <a:bodyPr/>
        <a:lstStyle/>
        <a:p>
          <a:endParaRPr lang="en-US"/>
        </a:p>
      </dgm:t>
    </dgm:pt>
    <dgm:pt modelId="{42BA438E-1965-4ADC-B948-A02CD7D2DCCC}" type="sibTrans" cxnId="{EA2EDE61-863F-4C7B-B939-F30DD73165FD}">
      <dgm:prSet/>
      <dgm:spPr/>
      <dgm:t>
        <a:bodyPr/>
        <a:lstStyle/>
        <a:p>
          <a:endParaRPr lang="en-US"/>
        </a:p>
      </dgm:t>
    </dgm:pt>
    <dgm:pt modelId="{51F9A8F9-2979-4DB7-8230-0D86185F8B2C}">
      <dgm:prSet phldrT="[Text]"/>
      <dgm:spPr/>
      <dgm:t>
        <a:bodyPr/>
        <a:lstStyle/>
        <a:p>
          <a:r>
            <a:rPr lang="en-US" dirty="0" smtClean="0"/>
            <a:t>Census Coverage Survey (CCS)</a:t>
          </a:r>
          <a:endParaRPr lang="en-US" dirty="0"/>
        </a:p>
      </dgm:t>
    </dgm:pt>
    <dgm:pt modelId="{B0DF9152-0F8A-4F3C-8C38-729A261A93C6}" type="parTrans" cxnId="{4AE82992-C335-4506-A409-A84BF7D193D3}">
      <dgm:prSet/>
      <dgm:spPr/>
      <dgm:t>
        <a:bodyPr/>
        <a:lstStyle/>
        <a:p>
          <a:endParaRPr lang="en-US"/>
        </a:p>
      </dgm:t>
    </dgm:pt>
    <dgm:pt modelId="{AF8A8E16-112F-44BA-83A3-66D3AE8D9E3E}" type="sibTrans" cxnId="{4AE82992-C335-4506-A409-A84BF7D193D3}">
      <dgm:prSet/>
      <dgm:spPr/>
      <dgm:t>
        <a:bodyPr/>
        <a:lstStyle/>
        <a:p>
          <a:endParaRPr lang="en-US"/>
        </a:p>
      </dgm:t>
    </dgm:pt>
    <dgm:pt modelId="{747E2B9D-15CF-4CE5-B240-8541F8E38C41}">
      <dgm:prSet phldrT="[Text]" custT="1"/>
      <dgm:spPr/>
      <dgm:t>
        <a:bodyPr lIns="108000" tIns="36000" rIns="108000" bIns="36000"/>
        <a:lstStyle/>
        <a:p>
          <a:r>
            <a:rPr lang="en-US" sz="1200" dirty="0" smtClean="0"/>
            <a:t> A secondary survey that happens after census day to</a:t>
          </a:r>
          <a:r>
            <a:rPr lang="en-GB" sz="1200" dirty="0" smtClean="0"/>
            <a:t> provide a secondary source of data to the census which allows us to estimate the total Scottish population.</a:t>
          </a:r>
          <a:endParaRPr lang="en-US" sz="1200" dirty="0"/>
        </a:p>
      </dgm:t>
    </dgm:pt>
    <dgm:pt modelId="{AB6F668B-7E58-4A57-8634-960E8EE2B8DC}" type="parTrans" cxnId="{D8221C08-405B-4A55-882C-C9E4D3C7BFA1}">
      <dgm:prSet/>
      <dgm:spPr/>
      <dgm:t>
        <a:bodyPr/>
        <a:lstStyle/>
        <a:p>
          <a:endParaRPr lang="en-US"/>
        </a:p>
      </dgm:t>
    </dgm:pt>
    <dgm:pt modelId="{0DACD3B7-878D-49B2-A1DA-0CA23CEFA005}" type="sibTrans" cxnId="{D8221C08-405B-4A55-882C-C9E4D3C7BFA1}">
      <dgm:prSet/>
      <dgm:spPr/>
      <dgm:t>
        <a:bodyPr/>
        <a:lstStyle/>
        <a:p>
          <a:endParaRPr lang="en-US"/>
        </a:p>
      </dgm:t>
    </dgm:pt>
    <dgm:pt modelId="{69D0B259-7CBE-46B3-9926-D7AC32B70052}">
      <dgm:prSet phldrT="[Text]"/>
      <dgm:spPr/>
      <dgm:t>
        <a:bodyPr/>
        <a:lstStyle/>
        <a:p>
          <a:r>
            <a:rPr lang="en-US" dirty="0" smtClean="0"/>
            <a:t>Estimation and Adjustment</a:t>
          </a:r>
          <a:endParaRPr lang="en-US" dirty="0"/>
        </a:p>
      </dgm:t>
    </dgm:pt>
    <dgm:pt modelId="{8726C8C3-4FBC-4B39-A9BF-C203F80CB6C5}" type="parTrans" cxnId="{E9ABB8B5-CA87-41F0-AA45-2058C799EDA6}">
      <dgm:prSet/>
      <dgm:spPr/>
      <dgm:t>
        <a:bodyPr/>
        <a:lstStyle/>
        <a:p>
          <a:endParaRPr lang="en-US"/>
        </a:p>
      </dgm:t>
    </dgm:pt>
    <dgm:pt modelId="{C9A533A1-35A8-4D79-957C-A23E46E9B4C5}" type="sibTrans" cxnId="{E9ABB8B5-CA87-41F0-AA45-2058C799EDA6}">
      <dgm:prSet/>
      <dgm:spPr/>
      <dgm:t>
        <a:bodyPr/>
        <a:lstStyle/>
        <a:p>
          <a:endParaRPr lang="en-US"/>
        </a:p>
      </dgm:t>
    </dgm:pt>
    <dgm:pt modelId="{DA07BAF8-1A9F-470C-A7EA-00FE0B54F780}">
      <dgm:prSet phldrT="[Text]" custT="1"/>
      <dgm:spPr/>
      <dgm:t>
        <a:bodyPr lIns="108000" tIns="36000" rIns="108000" bIns="36000"/>
        <a:lstStyle/>
        <a:p>
          <a:r>
            <a:rPr lang="en-GB" sz="1200" dirty="0" smtClean="0"/>
            <a:t>Estimation produces overall population and household estimates, Adjustment creates new records for the missed population and both combined gives a Census dataset for whole population.</a:t>
          </a:r>
          <a:endParaRPr lang="en-US" sz="1200" dirty="0"/>
        </a:p>
      </dgm:t>
    </dgm:pt>
    <dgm:pt modelId="{7C46AA6D-9210-42D0-985F-5BB2224178AE}" type="parTrans" cxnId="{A21ACF10-EF1C-46F8-AEBC-44E2420F55E5}">
      <dgm:prSet/>
      <dgm:spPr/>
      <dgm:t>
        <a:bodyPr/>
        <a:lstStyle/>
        <a:p>
          <a:endParaRPr lang="en-US"/>
        </a:p>
      </dgm:t>
    </dgm:pt>
    <dgm:pt modelId="{EADD53B9-5E52-46E0-85FC-046BD69E49BE}" type="sibTrans" cxnId="{A21ACF10-EF1C-46F8-AEBC-44E2420F55E5}">
      <dgm:prSet/>
      <dgm:spPr/>
      <dgm:t>
        <a:bodyPr/>
        <a:lstStyle/>
        <a:p>
          <a:endParaRPr lang="en-US"/>
        </a:p>
      </dgm:t>
    </dgm:pt>
    <dgm:pt modelId="{42774754-ED0F-4315-80AD-E9C6164B882D}">
      <dgm:prSet phldrT="[Text]" custT="1"/>
      <dgm:spPr/>
      <dgm:t>
        <a:bodyPr lIns="108000" tIns="36000" rIns="108000" bIns="36000"/>
        <a:lstStyle/>
        <a:p>
          <a:r>
            <a:rPr lang="en-US" sz="1200" dirty="0" smtClean="0"/>
            <a:t> We use other data sources that are independent of the census and expert panels to ensure our population estimates are correct, accurate and what we would expect.</a:t>
          </a:r>
          <a:endParaRPr lang="en-US" sz="1200" dirty="0"/>
        </a:p>
      </dgm:t>
    </dgm:pt>
    <dgm:pt modelId="{DE566924-29D1-4C00-B2C2-B5128F06C06E}" type="parTrans" cxnId="{B5D86450-2427-497F-B3E7-A6B438325927}">
      <dgm:prSet/>
      <dgm:spPr/>
      <dgm:t>
        <a:bodyPr/>
        <a:lstStyle/>
        <a:p>
          <a:endParaRPr lang="en-US"/>
        </a:p>
      </dgm:t>
    </dgm:pt>
    <dgm:pt modelId="{0845482C-1145-413F-9627-C34CE1CCED00}" type="sibTrans" cxnId="{B5D86450-2427-497F-B3E7-A6B438325927}">
      <dgm:prSet/>
      <dgm:spPr/>
      <dgm:t>
        <a:bodyPr/>
        <a:lstStyle/>
        <a:p>
          <a:endParaRPr lang="en-US"/>
        </a:p>
      </dgm:t>
    </dgm:pt>
    <dgm:pt modelId="{9BCFA939-C635-4B7B-BECE-EC004C738E38}">
      <dgm:prSet phldrT="[Text]"/>
      <dgm:spPr/>
      <dgm:t>
        <a:bodyPr/>
        <a:lstStyle/>
        <a:p>
          <a:r>
            <a:rPr lang="en-US" dirty="0" smtClean="0"/>
            <a:t>Statistical Disclosure Control</a:t>
          </a:r>
          <a:endParaRPr lang="en-US" dirty="0"/>
        </a:p>
      </dgm:t>
    </dgm:pt>
    <dgm:pt modelId="{47AE2FB3-5781-450E-BF87-4C0E52CA20D0}" type="parTrans" cxnId="{C4D39FB1-327C-4D1F-9B5E-D4B8D92B4824}">
      <dgm:prSet/>
      <dgm:spPr/>
      <dgm:t>
        <a:bodyPr/>
        <a:lstStyle/>
        <a:p>
          <a:endParaRPr lang="en-US"/>
        </a:p>
      </dgm:t>
    </dgm:pt>
    <dgm:pt modelId="{CB52F7EE-786A-4678-A7E7-EEA3CDE3C171}" type="sibTrans" cxnId="{C4D39FB1-327C-4D1F-9B5E-D4B8D92B4824}">
      <dgm:prSet/>
      <dgm:spPr/>
      <dgm:t>
        <a:bodyPr/>
        <a:lstStyle/>
        <a:p>
          <a:endParaRPr lang="en-US"/>
        </a:p>
      </dgm:t>
    </dgm:pt>
    <dgm:pt modelId="{A69E0EC6-7FBC-466C-B452-BBAAF91236E3}">
      <dgm:prSet phldrT="[Text]" custT="1"/>
      <dgm:spPr/>
      <dgm:t>
        <a:bodyPr lIns="108000" tIns="36000" rIns="72000" bIns="36000"/>
        <a:lstStyle/>
        <a:p>
          <a:pPr marL="0" indent="0"/>
          <a:r>
            <a:rPr lang="en-US" sz="1200" dirty="0" smtClean="0"/>
            <a:t> To prevent the release of disclosive or confidential information about an individual or household.</a:t>
          </a:r>
          <a:endParaRPr lang="en-US" sz="1200" dirty="0"/>
        </a:p>
      </dgm:t>
    </dgm:pt>
    <dgm:pt modelId="{74C0B968-122B-4B8A-A224-348D8C291054}" type="parTrans" cxnId="{1365E188-B286-439A-881F-B9F53F101EE3}">
      <dgm:prSet/>
      <dgm:spPr/>
      <dgm:t>
        <a:bodyPr/>
        <a:lstStyle/>
        <a:p>
          <a:endParaRPr lang="en-US"/>
        </a:p>
      </dgm:t>
    </dgm:pt>
    <dgm:pt modelId="{3807780D-C20A-4C2D-8FE2-BDE28D2AD9A7}" type="sibTrans" cxnId="{1365E188-B286-439A-881F-B9F53F101EE3}">
      <dgm:prSet/>
      <dgm:spPr/>
      <dgm:t>
        <a:bodyPr/>
        <a:lstStyle/>
        <a:p>
          <a:endParaRPr lang="en-US"/>
        </a:p>
      </dgm:t>
    </dgm:pt>
    <dgm:pt modelId="{855C6DC9-C4E2-40EE-A530-191B485E8453}">
      <dgm:prSet phldrT="[Text]"/>
      <dgm:spPr/>
      <dgm:t>
        <a:bodyPr/>
        <a:lstStyle/>
        <a:p>
          <a:r>
            <a:rPr lang="en-US" dirty="0" smtClean="0"/>
            <a:t>Outputs</a:t>
          </a:r>
          <a:endParaRPr lang="en-US" dirty="0"/>
        </a:p>
      </dgm:t>
    </dgm:pt>
    <dgm:pt modelId="{81F12F6A-9E29-48DC-BF1B-19301FEAA227}" type="parTrans" cxnId="{CFA1A7BB-FBE4-4DCD-AA95-DE4E42CF8B9B}">
      <dgm:prSet/>
      <dgm:spPr/>
      <dgm:t>
        <a:bodyPr/>
        <a:lstStyle/>
        <a:p>
          <a:endParaRPr lang="en-US"/>
        </a:p>
      </dgm:t>
    </dgm:pt>
    <dgm:pt modelId="{A626CA03-4A1A-4404-8DFC-DAE5738779E9}" type="sibTrans" cxnId="{CFA1A7BB-FBE4-4DCD-AA95-DE4E42CF8B9B}">
      <dgm:prSet/>
      <dgm:spPr/>
      <dgm:t>
        <a:bodyPr/>
        <a:lstStyle/>
        <a:p>
          <a:endParaRPr lang="en-US"/>
        </a:p>
      </dgm:t>
    </dgm:pt>
    <dgm:pt modelId="{42AC40C9-A7F3-4B7E-BC5C-A18020BB1E3F}">
      <dgm:prSet phldrT="[Text]"/>
      <dgm:spPr/>
      <dgm:t>
        <a:bodyPr/>
        <a:lstStyle/>
        <a:p>
          <a:r>
            <a:rPr lang="en-US" dirty="0" smtClean="0"/>
            <a:t>Validation of Population Estimates</a:t>
          </a:r>
          <a:endParaRPr lang="en-US" dirty="0"/>
        </a:p>
      </dgm:t>
    </dgm:pt>
    <dgm:pt modelId="{36F76414-41AA-431C-94D3-84BE30733637}" type="sibTrans" cxnId="{F56EBB29-D6FB-4115-8522-279A9C0608FE}">
      <dgm:prSet/>
      <dgm:spPr/>
      <dgm:t>
        <a:bodyPr/>
        <a:lstStyle/>
        <a:p>
          <a:endParaRPr lang="en-US"/>
        </a:p>
      </dgm:t>
    </dgm:pt>
    <dgm:pt modelId="{A12FBE1C-65DC-46AD-A239-311E00DF2B76}" type="parTrans" cxnId="{F56EBB29-D6FB-4115-8522-279A9C0608FE}">
      <dgm:prSet/>
      <dgm:spPr/>
      <dgm:t>
        <a:bodyPr/>
        <a:lstStyle/>
        <a:p>
          <a:endParaRPr lang="en-US"/>
        </a:p>
      </dgm:t>
    </dgm:pt>
    <dgm:pt modelId="{C7B42A03-8918-4E72-B8A2-3147E791FD82}" type="pres">
      <dgm:prSet presAssocID="{C4FB3AD5-C5B2-40A5-B4F2-E73D7E84F95B}" presName="Name0" presStyleCnt="0">
        <dgm:presLayoutVars>
          <dgm:dir/>
          <dgm:animLvl val="lvl"/>
          <dgm:resizeHandles val="exact"/>
        </dgm:presLayoutVars>
      </dgm:prSet>
      <dgm:spPr/>
      <dgm:t>
        <a:bodyPr/>
        <a:lstStyle/>
        <a:p>
          <a:endParaRPr lang="en-US"/>
        </a:p>
      </dgm:t>
    </dgm:pt>
    <dgm:pt modelId="{C4526174-3ECF-404A-8B0B-BD0C7B03BA68}" type="pres">
      <dgm:prSet presAssocID="{14327783-44B7-400E-8C22-5A8299C643D8}" presName="linNode" presStyleCnt="0"/>
      <dgm:spPr/>
    </dgm:pt>
    <dgm:pt modelId="{2D1EE773-47A9-4518-9B77-A119DD9077CB}" type="pres">
      <dgm:prSet presAssocID="{14327783-44B7-400E-8C22-5A8299C643D8}" presName="parentText" presStyleLbl="node1" presStyleIdx="0" presStyleCnt="10" custLinFactNeighborY="-5632">
        <dgm:presLayoutVars>
          <dgm:chMax val="1"/>
          <dgm:bulletEnabled val="1"/>
        </dgm:presLayoutVars>
      </dgm:prSet>
      <dgm:spPr>
        <a:prstGeom prst="downArrowCallout">
          <a:avLst/>
        </a:prstGeom>
      </dgm:spPr>
      <dgm:t>
        <a:bodyPr/>
        <a:lstStyle/>
        <a:p>
          <a:endParaRPr lang="en-US"/>
        </a:p>
      </dgm:t>
    </dgm:pt>
    <dgm:pt modelId="{6AE759CB-3AA0-46A1-BA5C-E909C782E645}" type="pres">
      <dgm:prSet presAssocID="{14327783-44B7-400E-8C22-5A8299C643D8}" presName="descendantText" presStyleLbl="alignAccFollowNode1" presStyleIdx="0" presStyleCnt="9" custScaleY="106728" custLinFactNeighborY="-21156">
        <dgm:presLayoutVars>
          <dgm:bulletEnabled val="1"/>
        </dgm:presLayoutVars>
      </dgm:prSet>
      <dgm:spPr/>
      <dgm:t>
        <a:bodyPr/>
        <a:lstStyle/>
        <a:p>
          <a:endParaRPr lang="en-US"/>
        </a:p>
      </dgm:t>
    </dgm:pt>
    <dgm:pt modelId="{DDBE288B-506E-410C-8C7E-37DF7A66DF82}" type="pres">
      <dgm:prSet presAssocID="{2548DA49-5BC7-40AE-B4AE-B6B443A001CE}" presName="sp" presStyleCnt="0"/>
      <dgm:spPr/>
    </dgm:pt>
    <dgm:pt modelId="{85E69C4D-2F57-45FB-B995-918FD97D1AF2}" type="pres">
      <dgm:prSet presAssocID="{A98E84EE-7EE6-4DC3-BC19-EE38622C17E2}" presName="linNode" presStyleCnt="0"/>
      <dgm:spPr/>
    </dgm:pt>
    <dgm:pt modelId="{9AB358B8-DF0D-483B-9A55-BCA086AC2B64}" type="pres">
      <dgm:prSet presAssocID="{A98E84EE-7EE6-4DC3-BC19-EE38622C17E2}" presName="parentText" presStyleLbl="node1" presStyleIdx="1" presStyleCnt="10">
        <dgm:presLayoutVars>
          <dgm:chMax val="1"/>
          <dgm:bulletEnabled val="1"/>
        </dgm:presLayoutVars>
      </dgm:prSet>
      <dgm:spPr>
        <a:prstGeom prst="downArrowCallout">
          <a:avLst/>
        </a:prstGeom>
      </dgm:spPr>
      <dgm:t>
        <a:bodyPr/>
        <a:lstStyle/>
        <a:p>
          <a:endParaRPr lang="en-US"/>
        </a:p>
      </dgm:t>
    </dgm:pt>
    <dgm:pt modelId="{653D6AEC-22A2-4965-9070-344E4F25A660}" type="pres">
      <dgm:prSet presAssocID="{A98E84EE-7EE6-4DC3-BC19-EE38622C17E2}" presName="descendantText" presStyleLbl="alignAccFollowNode1" presStyleIdx="1" presStyleCnt="9" custScaleY="101184" custLinFactNeighborY="-21156">
        <dgm:presLayoutVars>
          <dgm:bulletEnabled val="1"/>
        </dgm:presLayoutVars>
      </dgm:prSet>
      <dgm:spPr/>
      <dgm:t>
        <a:bodyPr/>
        <a:lstStyle/>
        <a:p>
          <a:endParaRPr lang="en-US"/>
        </a:p>
      </dgm:t>
    </dgm:pt>
    <dgm:pt modelId="{F096B74F-1631-4027-AD3D-4330B37B9BD5}" type="pres">
      <dgm:prSet presAssocID="{545DE708-DCF8-4E66-B708-A6186B1189D8}" presName="sp" presStyleCnt="0"/>
      <dgm:spPr/>
    </dgm:pt>
    <dgm:pt modelId="{F71CA72E-397D-423B-B91A-B85E91B6832E}" type="pres">
      <dgm:prSet presAssocID="{5630DDD0-58BC-42B7-B658-EF0FB1711FC0}" presName="linNode" presStyleCnt="0"/>
      <dgm:spPr/>
    </dgm:pt>
    <dgm:pt modelId="{7D740835-B6FF-491B-89ED-E83DD14A9BB9}" type="pres">
      <dgm:prSet presAssocID="{5630DDD0-58BC-42B7-B658-EF0FB1711FC0}" presName="parentText" presStyleLbl="node1" presStyleIdx="2" presStyleCnt="10">
        <dgm:presLayoutVars>
          <dgm:chMax val="1"/>
          <dgm:bulletEnabled val="1"/>
        </dgm:presLayoutVars>
      </dgm:prSet>
      <dgm:spPr>
        <a:prstGeom prst="downArrowCallout">
          <a:avLst/>
        </a:prstGeom>
      </dgm:spPr>
      <dgm:t>
        <a:bodyPr/>
        <a:lstStyle/>
        <a:p>
          <a:endParaRPr lang="en-US"/>
        </a:p>
      </dgm:t>
    </dgm:pt>
    <dgm:pt modelId="{F520898F-9F88-4571-A55C-870D48869030}" type="pres">
      <dgm:prSet presAssocID="{5630DDD0-58BC-42B7-B658-EF0FB1711FC0}" presName="descendantText" presStyleLbl="alignAccFollowNode1" presStyleIdx="2" presStyleCnt="9" custScaleY="97956" custLinFactNeighborY="-21156">
        <dgm:presLayoutVars>
          <dgm:bulletEnabled val="1"/>
        </dgm:presLayoutVars>
      </dgm:prSet>
      <dgm:spPr/>
      <dgm:t>
        <a:bodyPr/>
        <a:lstStyle/>
        <a:p>
          <a:endParaRPr lang="en-US"/>
        </a:p>
      </dgm:t>
    </dgm:pt>
    <dgm:pt modelId="{4EF66A9B-E702-44E6-941D-90ECB9DA20AF}" type="pres">
      <dgm:prSet presAssocID="{3B98DA20-2DB4-464C-962A-388E5C38673D}" presName="sp" presStyleCnt="0"/>
      <dgm:spPr/>
    </dgm:pt>
    <dgm:pt modelId="{E4D0F6C3-DBFB-4B1D-B6A5-9C3A08FA7C1F}" type="pres">
      <dgm:prSet presAssocID="{F72375FB-808F-40A5-B2DE-D8940A2922F7}" presName="linNode" presStyleCnt="0"/>
      <dgm:spPr/>
    </dgm:pt>
    <dgm:pt modelId="{9A55DC31-F173-4BE5-ADC4-4E5697EE5367}" type="pres">
      <dgm:prSet presAssocID="{F72375FB-808F-40A5-B2DE-D8940A2922F7}" presName="parentText" presStyleLbl="node1" presStyleIdx="3" presStyleCnt="10">
        <dgm:presLayoutVars>
          <dgm:chMax val="1"/>
          <dgm:bulletEnabled val="1"/>
        </dgm:presLayoutVars>
      </dgm:prSet>
      <dgm:spPr>
        <a:prstGeom prst="downArrowCallout">
          <a:avLst/>
        </a:prstGeom>
      </dgm:spPr>
      <dgm:t>
        <a:bodyPr/>
        <a:lstStyle/>
        <a:p>
          <a:endParaRPr lang="en-US"/>
        </a:p>
      </dgm:t>
    </dgm:pt>
    <dgm:pt modelId="{17822B4E-D184-4EE1-BB59-84477803920A}" type="pres">
      <dgm:prSet presAssocID="{F72375FB-808F-40A5-B2DE-D8940A2922F7}" presName="descendantText" presStyleLbl="alignAccFollowNode1" presStyleIdx="3" presStyleCnt="9" custScaleY="100656" custLinFactNeighborY="-21156">
        <dgm:presLayoutVars>
          <dgm:bulletEnabled val="1"/>
        </dgm:presLayoutVars>
      </dgm:prSet>
      <dgm:spPr/>
      <dgm:t>
        <a:bodyPr/>
        <a:lstStyle/>
        <a:p>
          <a:endParaRPr lang="en-US"/>
        </a:p>
      </dgm:t>
    </dgm:pt>
    <dgm:pt modelId="{AF6AFC53-62DF-49DE-9736-316DE865F9B5}" type="pres">
      <dgm:prSet presAssocID="{2386C523-AC4B-483E-9E11-F2EE574227E2}" presName="sp" presStyleCnt="0"/>
      <dgm:spPr/>
    </dgm:pt>
    <dgm:pt modelId="{425A6CCF-4A47-41E2-9E3C-74DD7243A3C1}" type="pres">
      <dgm:prSet presAssocID="{5FEDA0B0-0AD0-4316-9990-41774ECE5594}" presName="linNode" presStyleCnt="0"/>
      <dgm:spPr/>
    </dgm:pt>
    <dgm:pt modelId="{E038C5C3-D8B5-4C1F-B396-C44566FAC2D8}" type="pres">
      <dgm:prSet presAssocID="{5FEDA0B0-0AD0-4316-9990-41774ECE5594}" presName="parentText" presStyleLbl="node1" presStyleIdx="4" presStyleCnt="10">
        <dgm:presLayoutVars>
          <dgm:chMax val="1"/>
          <dgm:bulletEnabled val="1"/>
        </dgm:presLayoutVars>
      </dgm:prSet>
      <dgm:spPr>
        <a:prstGeom prst="downArrowCallout">
          <a:avLst/>
        </a:prstGeom>
      </dgm:spPr>
      <dgm:t>
        <a:bodyPr/>
        <a:lstStyle/>
        <a:p>
          <a:endParaRPr lang="en-US"/>
        </a:p>
      </dgm:t>
    </dgm:pt>
    <dgm:pt modelId="{A311AB89-6C77-4180-B94B-325414A20586}" type="pres">
      <dgm:prSet presAssocID="{5FEDA0B0-0AD0-4316-9990-41774ECE5594}" presName="descendantText" presStyleLbl="alignAccFollowNode1" presStyleIdx="4" presStyleCnt="9" custScaleY="105671" custLinFactNeighborY="-21156">
        <dgm:presLayoutVars>
          <dgm:bulletEnabled val="1"/>
        </dgm:presLayoutVars>
      </dgm:prSet>
      <dgm:spPr/>
      <dgm:t>
        <a:bodyPr/>
        <a:lstStyle/>
        <a:p>
          <a:endParaRPr lang="en-US"/>
        </a:p>
      </dgm:t>
    </dgm:pt>
    <dgm:pt modelId="{986ECF05-B9B0-4266-B369-0E86D7CCD91A}" type="pres">
      <dgm:prSet presAssocID="{3C354BC2-176F-40DC-A72A-81BBDF39A32D}" presName="sp" presStyleCnt="0"/>
      <dgm:spPr/>
    </dgm:pt>
    <dgm:pt modelId="{D56137EF-7954-4A46-90B8-71BC7B01FC6D}" type="pres">
      <dgm:prSet presAssocID="{51F9A8F9-2979-4DB7-8230-0D86185F8B2C}" presName="linNode" presStyleCnt="0"/>
      <dgm:spPr/>
    </dgm:pt>
    <dgm:pt modelId="{DC0BA7BD-9BE0-4B68-B3C5-92FF7CD61C29}" type="pres">
      <dgm:prSet presAssocID="{51F9A8F9-2979-4DB7-8230-0D86185F8B2C}" presName="parentText" presStyleLbl="node1" presStyleIdx="5" presStyleCnt="10">
        <dgm:presLayoutVars>
          <dgm:chMax val="1"/>
          <dgm:bulletEnabled val="1"/>
        </dgm:presLayoutVars>
      </dgm:prSet>
      <dgm:spPr>
        <a:prstGeom prst="downArrowCallout">
          <a:avLst/>
        </a:prstGeom>
      </dgm:spPr>
      <dgm:t>
        <a:bodyPr/>
        <a:lstStyle/>
        <a:p>
          <a:endParaRPr lang="en-US"/>
        </a:p>
      </dgm:t>
    </dgm:pt>
    <dgm:pt modelId="{424AE825-570E-4B6F-84D6-F320C66711E6}" type="pres">
      <dgm:prSet presAssocID="{51F9A8F9-2979-4DB7-8230-0D86185F8B2C}" presName="descendantText" presStyleLbl="alignAccFollowNode1" presStyleIdx="5" presStyleCnt="9" custScaleY="107167" custLinFactNeighborY="-21156">
        <dgm:presLayoutVars>
          <dgm:bulletEnabled val="1"/>
        </dgm:presLayoutVars>
      </dgm:prSet>
      <dgm:spPr/>
      <dgm:t>
        <a:bodyPr/>
        <a:lstStyle/>
        <a:p>
          <a:endParaRPr lang="en-US"/>
        </a:p>
      </dgm:t>
    </dgm:pt>
    <dgm:pt modelId="{F1F27862-B159-49D0-A479-2734D7CA45F1}" type="pres">
      <dgm:prSet presAssocID="{AF8A8E16-112F-44BA-83A3-66D3AE8D9E3E}" presName="sp" presStyleCnt="0"/>
      <dgm:spPr/>
    </dgm:pt>
    <dgm:pt modelId="{9A403158-502A-43F6-A86E-A402FC2CD077}" type="pres">
      <dgm:prSet presAssocID="{69D0B259-7CBE-46B3-9926-D7AC32B70052}" presName="linNode" presStyleCnt="0"/>
      <dgm:spPr/>
    </dgm:pt>
    <dgm:pt modelId="{22E62625-B97D-4809-9904-8655FFA94636}" type="pres">
      <dgm:prSet presAssocID="{69D0B259-7CBE-46B3-9926-D7AC32B70052}" presName="parentText" presStyleLbl="node1" presStyleIdx="6" presStyleCnt="10">
        <dgm:presLayoutVars>
          <dgm:chMax val="1"/>
          <dgm:bulletEnabled val="1"/>
        </dgm:presLayoutVars>
      </dgm:prSet>
      <dgm:spPr>
        <a:prstGeom prst="downArrowCallout">
          <a:avLst/>
        </a:prstGeom>
      </dgm:spPr>
      <dgm:t>
        <a:bodyPr/>
        <a:lstStyle/>
        <a:p>
          <a:endParaRPr lang="en-US"/>
        </a:p>
      </dgm:t>
    </dgm:pt>
    <dgm:pt modelId="{315FD5F8-001F-46E3-A301-77D5FD9040CF}" type="pres">
      <dgm:prSet presAssocID="{69D0B259-7CBE-46B3-9926-D7AC32B70052}" presName="descendantText" presStyleLbl="alignAccFollowNode1" presStyleIdx="6" presStyleCnt="9" custScaleY="105142" custLinFactNeighborY="-21156">
        <dgm:presLayoutVars>
          <dgm:bulletEnabled val="1"/>
        </dgm:presLayoutVars>
      </dgm:prSet>
      <dgm:spPr/>
      <dgm:t>
        <a:bodyPr/>
        <a:lstStyle/>
        <a:p>
          <a:endParaRPr lang="en-US"/>
        </a:p>
      </dgm:t>
    </dgm:pt>
    <dgm:pt modelId="{8AAAFA7F-46DB-4D9A-95D1-D7C1D04983F0}" type="pres">
      <dgm:prSet presAssocID="{C9A533A1-35A8-4D79-957C-A23E46E9B4C5}" presName="sp" presStyleCnt="0"/>
      <dgm:spPr/>
    </dgm:pt>
    <dgm:pt modelId="{E255B0C9-70DD-436A-8728-1F880D82A87B}" type="pres">
      <dgm:prSet presAssocID="{42AC40C9-A7F3-4B7E-BC5C-A18020BB1E3F}" presName="linNode" presStyleCnt="0"/>
      <dgm:spPr/>
    </dgm:pt>
    <dgm:pt modelId="{53905F37-8746-4E68-8A42-2B6D50089327}" type="pres">
      <dgm:prSet presAssocID="{42AC40C9-A7F3-4B7E-BC5C-A18020BB1E3F}" presName="parentText" presStyleLbl="node1" presStyleIdx="7" presStyleCnt="10">
        <dgm:presLayoutVars>
          <dgm:chMax val="1"/>
          <dgm:bulletEnabled val="1"/>
        </dgm:presLayoutVars>
      </dgm:prSet>
      <dgm:spPr>
        <a:prstGeom prst="downArrowCallout">
          <a:avLst/>
        </a:prstGeom>
      </dgm:spPr>
      <dgm:t>
        <a:bodyPr/>
        <a:lstStyle/>
        <a:p>
          <a:endParaRPr lang="en-US"/>
        </a:p>
      </dgm:t>
    </dgm:pt>
    <dgm:pt modelId="{93662A3A-1C17-443C-AB3F-C7D45E2B9E7D}" type="pres">
      <dgm:prSet presAssocID="{42AC40C9-A7F3-4B7E-BC5C-A18020BB1E3F}" presName="descendantText" presStyleLbl="alignAccFollowNode1" presStyleIdx="7" presStyleCnt="9" custScaleY="106638" custLinFactNeighborX="1439" custLinFactNeighborY="-26045">
        <dgm:presLayoutVars>
          <dgm:bulletEnabled val="1"/>
        </dgm:presLayoutVars>
      </dgm:prSet>
      <dgm:spPr/>
      <dgm:t>
        <a:bodyPr/>
        <a:lstStyle/>
        <a:p>
          <a:endParaRPr lang="en-US"/>
        </a:p>
      </dgm:t>
    </dgm:pt>
    <dgm:pt modelId="{7EB01B9A-528A-44F1-B579-B08AD24FFE43}" type="pres">
      <dgm:prSet presAssocID="{36F76414-41AA-431C-94D3-84BE30733637}" presName="sp" presStyleCnt="0"/>
      <dgm:spPr/>
    </dgm:pt>
    <dgm:pt modelId="{BBD845E7-0A3F-4E87-AA5B-E73D00CE7466}" type="pres">
      <dgm:prSet presAssocID="{9BCFA939-C635-4B7B-BECE-EC004C738E38}" presName="linNode" presStyleCnt="0"/>
      <dgm:spPr/>
    </dgm:pt>
    <dgm:pt modelId="{732B471F-5E9E-4E86-81AC-7A66EB05FCD6}" type="pres">
      <dgm:prSet presAssocID="{9BCFA939-C635-4B7B-BECE-EC004C738E38}" presName="parentText" presStyleLbl="node1" presStyleIdx="8" presStyleCnt="10">
        <dgm:presLayoutVars>
          <dgm:chMax val="1"/>
          <dgm:bulletEnabled val="1"/>
        </dgm:presLayoutVars>
      </dgm:prSet>
      <dgm:spPr>
        <a:prstGeom prst="downArrowCallout">
          <a:avLst/>
        </a:prstGeom>
      </dgm:spPr>
      <dgm:t>
        <a:bodyPr/>
        <a:lstStyle/>
        <a:p>
          <a:endParaRPr lang="en-US"/>
        </a:p>
      </dgm:t>
    </dgm:pt>
    <dgm:pt modelId="{41BC996C-C426-40CC-B194-E84A3904A029}" type="pres">
      <dgm:prSet presAssocID="{9BCFA939-C635-4B7B-BECE-EC004C738E38}" presName="descendantText" presStyleLbl="alignAccFollowNode1" presStyleIdx="8" presStyleCnt="9" custScaleY="104614" custLinFactNeighborY="-21156">
        <dgm:presLayoutVars>
          <dgm:bulletEnabled val="1"/>
        </dgm:presLayoutVars>
      </dgm:prSet>
      <dgm:spPr/>
      <dgm:t>
        <a:bodyPr/>
        <a:lstStyle/>
        <a:p>
          <a:endParaRPr lang="en-US"/>
        </a:p>
      </dgm:t>
    </dgm:pt>
    <dgm:pt modelId="{248CD477-5CD8-4F03-BAFF-5E26B0C394E1}" type="pres">
      <dgm:prSet presAssocID="{CB52F7EE-786A-4678-A7E7-EEA3CDE3C171}" presName="sp" presStyleCnt="0"/>
      <dgm:spPr/>
    </dgm:pt>
    <dgm:pt modelId="{EF444403-4FA9-48AB-B12A-30BAA26B8303}" type="pres">
      <dgm:prSet presAssocID="{855C6DC9-C4E2-40EE-A530-191B485E8453}" presName="linNode" presStyleCnt="0"/>
      <dgm:spPr/>
    </dgm:pt>
    <dgm:pt modelId="{A911B9D3-A5EA-42D2-962B-F7673D31131B}" type="pres">
      <dgm:prSet presAssocID="{855C6DC9-C4E2-40EE-A530-191B485E8453}" presName="parentText" presStyleLbl="node1" presStyleIdx="9" presStyleCnt="10" custScaleY="50942">
        <dgm:presLayoutVars>
          <dgm:chMax val="1"/>
          <dgm:bulletEnabled val="1"/>
        </dgm:presLayoutVars>
      </dgm:prSet>
      <dgm:spPr>
        <a:prstGeom prst="rect">
          <a:avLst/>
        </a:prstGeom>
      </dgm:spPr>
      <dgm:t>
        <a:bodyPr/>
        <a:lstStyle/>
        <a:p>
          <a:endParaRPr lang="en-US"/>
        </a:p>
      </dgm:t>
    </dgm:pt>
  </dgm:ptLst>
  <dgm:cxnLst>
    <dgm:cxn modelId="{681CAC12-7D88-4784-8821-B650D966628A}" type="presOf" srcId="{42AC40C9-A7F3-4B7E-BC5C-A18020BB1E3F}" destId="{53905F37-8746-4E68-8A42-2B6D50089327}" srcOrd="0" destOrd="0" presId="urn:microsoft.com/office/officeart/2005/8/layout/vList5"/>
    <dgm:cxn modelId="{1DB3B8CF-35E0-43BA-8B79-C2F5B04FC1BC}" type="presOf" srcId="{14327783-44B7-400E-8C22-5A8299C643D8}" destId="{2D1EE773-47A9-4518-9B77-A119DD9077CB}" srcOrd="0" destOrd="0" presId="urn:microsoft.com/office/officeart/2005/8/layout/vList5"/>
    <dgm:cxn modelId="{03500D60-47E1-45C5-8A8B-CA703EC34C88}" type="presOf" srcId="{5FEDA0B0-0AD0-4316-9990-41774ECE5594}" destId="{E038C5C3-D8B5-4C1F-B396-C44566FAC2D8}" srcOrd="0" destOrd="0" presId="urn:microsoft.com/office/officeart/2005/8/layout/vList5"/>
    <dgm:cxn modelId="{C4D39FB1-327C-4D1F-9B5E-D4B8D92B4824}" srcId="{C4FB3AD5-C5B2-40A5-B4F2-E73D7E84F95B}" destId="{9BCFA939-C635-4B7B-BECE-EC004C738E38}" srcOrd="8" destOrd="0" parTransId="{47AE2FB3-5781-450E-BF87-4C0E52CA20D0}" sibTransId="{CB52F7EE-786A-4678-A7E7-EEA3CDE3C171}"/>
    <dgm:cxn modelId="{2D61A415-2831-4389-B44F-5BAB5ED63B5C}" type="presOf" srcId="{C7FA59D3-1D98-416E-BD34-49EB93B38CC0}" destId="{A311AB89-6C77-4180-B94B-325414A20586}" srcOrd="0" destOrd="0" presId="urn:microsoft.com/office/officeart/2005/8/layout/vList5"/>
    <dgm:cxn modelId="{A451934D-7E6B-45AC-8E7B-6DCFA9CE20F5}" srcId="{14327783-44B7-400E-8C22-5A8299C643D8}" destId="{DD6E25E1-0CFC-4176-B569-9659E2BEA0BB}" srcOrd="0" destOrd="0" parTransId="{55D986B4-3EDA-4715-9FF7-A0B7DF4DA1B1}" sibTransId="{11DD7BF8-E8F4-4760-AE97-4DAC2A8CBC09}"/>
    <dgm:cxn modelId="{DBD7D8CE-4A46-4EE0-BE68-0229C5B274A0}" type="presOf" srcId="{A69E0EC6-7FBC-466C-B452-BBAAF91236E3}" destId="{41BC996C-C426-40CC-B194-E84A3904A029}" srcOrd="0" destOrd="0" presId="urn:microsoft.com/office/officeart/2005/8/layout/vList5"/>
    <dgm:cxn modelId="{03062AAF-0A75-4B99-92C9-567260701046}" type="presOf" srcId="{F72375FB-808F-40A5-B2DE-D8940A2922F7}" destId="{9A55DC31-F173-4BE5-ADC4-4E5697EE5367}" srcOrd="0" destOrd="0" presId="urn:microsoft.com/office/officeart/2005/8/layout/vList5"/>
    <dgm:cxn modelId="{829720D0-2983-4B1D-AE48-9352A0100284}" type="presOf" srcId="{DA07BAF8-1A9F-470C-A7EA-00FE0B54F780}" destId="{315FD5F8-001F-46E3-A301-77D5FD9040CF}" srcOrd="0" destOrd="0" presId="urn:microsoft.com/office/officeart/2005/8/layout/vList5"/>
    <dgm:cxn modelId="{79B24C1C-B754-433F-9CD0-2C5C7997527C}" srcId="{C4FB3AD5-C5B2-40A5-B4F2-E73D7E84F95B}" destId="{5630DDD0-58BC-42B7-B658-EF0FB1711FC0}" srcOrd="2" destOrd="0" parTransId="{F7CB0683-36B8-40BF-A54B-A723BF853D94}" sibTransId="{3B98DA20-2DB4-464C-962A-388E5C38673D}"/>
    <dgm:cxn modelId="{DE3E37FD-A5E4-49C4-94B8-42D6E261BBC2}" srcId="{C4FB3AD5-C5B2-40A5-B4F2-E73D7E84F95B}" destId="{14327783-44B7-400E-8C22-5A8299C643D8}" srcOrd="0" destOrd="0" parTransId="{FC740FAF-0564-467E-96E7-4B762DFBB76F}" sibTransId="{2548DA49-5BC7-40AE-B4AE-B6B443A001CE}"/>
    <dgm:cxn modelId="{B5D86450-2427-497F-B3E7-A6B438325927}" srcId="{42AC40C9-A7F3-4B7E-BC5C-A18020BB1E3F}" destId="{42774754-ED0F-4315-80AD-E9C6164B882D}" srcOrd="0" destOrd="0" parTransId="{DE566924-29D1-4C00-B2C2-B5128F06C06E}" sibTransId="{0845482C-1145-413F-9627-C34CE1CCED00}"/>
    <dgm:cxn modelId="{D8221C08-405B-4A55-882C-C9E4D3C7BFA1}" srcId="{51F9A8F9-2979-4DB7-8230-0D86185F8B2C}" destId="{747E2B9D-15CF-4CE5-B240-8541F8E38C41}" srcOrd="0" destOrd="0" parTransId="{AB6F668B-7E58-4A57-8634-960E8EE2B8DC}" sibTransId="{0DACD3B7-878D-49B2-A1DA-0CA23CEFA005}"/>
    <dgm:cxn modelId="{CDCDE7C3-3A65-42B0-9933-B1D6489AD10B}" type="presOf" srcId="{9BCFA939-C635-4B7B-BECE-EC004C738E38}" destId="{732B471F-5E9E-4E86-81AC-7A66EB05FCD6}" srcOrd="0" destOrd="0" presId="urn:microsoft.com/office/officeart/2005/8/layout/vList5"/>
    <dgm:cxn modelId="{FE89D844-7A5A-40F0-8CBC-39BC694CE7A2}" type="presOf" srcId="{A98E84EE-7EE6-4DC3-BC19-EE38622C17E2}" destId="{9AB358B8-DF0D-483B-9A55-BCA086AC2B64}" srcOrd="0" destOrd="0" presId="urn:microsoft.com/office/officeart/2005/8/layout/vList5"/>
    <dgm:cxn modelId="{CF6A251F-B80E-46E3-AE9D-B5336A2CBA14}" type="presOf" srcId="{51F9A8F9-2979-4DB7-8230-0D86185F8B2C}" destId="{DC0BA7BD-9BE0-4B68-B3C5-92FF7CD61C29}" srcOrd="0" destOrd="0" presId="urn:microsoft.com/office/officeart/2005/8/layout/vList5"/>
    <dgm:cxn modelId="{E23767FE-E4A6-43EA-90C0-CC879703FF6C}" type="presOf" srcId="{37E1C47E-BA9E-43D6-9123-7ACC6A5850EA}" destId="{17822B4E-D184-4EE1-BB59-84477803920A}" srcOrd="0" destOrd="0" presId="urn:microsoft.com/office/officeart/2005/8/layout/vList5"/>
    <dgm:cxn modelId="{6817A47D-A663-472D-92E2-7E784989E9B4}" type="presOf" srcId="{8A9E7E2B-43BC-4673-88A1-E3A914A52F88}" destId="{F520898F-9F88-4571-A55C-870D48869030}" srcOrd="0" destOrd="0" presId="urn:microsoft.com/office/officeart/2005/8/layout/vList5"/>
    <dgm:cxn modelId="{1365E188-B286-439A-881F-B9F53F101EE3}" srcId="{9BCFA939-C635-4B7B-BECE-EC004C738E38}" destId="{A69E0EC6-7FBC-466C-B452-BBAAF91236E3}" srcOrd="0" destOrd="0" parTransId="{74C0B968-122B-4B8A-A224-348D8C291054}" sibTransId="{3807780D-C20A-4C2D-8FE2-BDE28D2AD9A7}"/>
    <dgm:cxn modelId="{FFA40C82-D94E-442A-8CE3-C9F3B5DEDF8B}" type="presOf" srcId="{5630DDD0-58BC-42B7-B658-EF0FB1711FC0}" destId="{7D740835-B6FF-491B-89ED-E83DD14A9BB9}" srcOrd="0" destOrd="0" presId="urn:microsoft.com/office/officeart/2005/8/layout/vList5"/>
    <dgm:cxn modelId="{2CE8228C-E026-41C8-AE44-35C4D072DF98}" type="presOf" srcId="{DD6E25E1-0CFC-4176-B569-9659E2BEA0BB}" destId="{6AE759CB-3AA0-46A1-BA5C-E909C782E645}" srcOrd="0" destOrd="0" presId="urn:microsoft.com/office/officeart/2005/8/layout/vList5"/>
    <dgm:cxn modelId="{86FF2FE1-6F03-4A52-9926-C8DD2DFF8414}" type="presOf" srcId="{C4FB3AD5-C5B2-40A5-B4F2-E73D7E84F95B}" destId="{C7B42A03-8918-4E72-B8A2-3147E791FD82}" srcOrd="0" destOrd="0" presId="urn:microsoft.com/office/officeart/2005/8/layout/vList5"/>
    <dgm:cxn modelId="{5B4E0D7C-4105-4216-961A-90A0E7FF9B69}" srcId="{5630DDD0-58BC-42B7-B658-EF0FB1711FC0}" destId="{8A9E7E2B-43BC-4673-88A1-E3A914A52F88}" srcOrd="0" destOrd="0" parTransId="{FC8C1941-6BD9-4BC2-BB63-E6DB15DA4405}" sibTransId="{D47F1160-4C12-4EEF-94F1-53F1DBB6273B}"/>
    <dgm:cxn modelId="{8107E5F3-9856-4481-9267-26F8EC624CB2}" srcId="{C4FB3AD5-C5B2-40A5-B4F2-E73D7E84F95B}" destId="{A98E84EE-7EE6-4DC3-BC19-EE38622C17E2}" srcOrd="1" destOrd="0" parTransId="{34236F50-90E5-443C-A859-1C60A4C56FD0}" sibTransId="{545DE708-DCF8-4E66-B708-A6186B1189D8}"/>
    <dgm:cxn modelId="{B66143FA-3592-4A58-B914-08C3B3775D17}" type="presOf" srcId="{42774754-ED0F-4315-80AD-E9C6164B882D}" destId="{93662A3A-1C17-443C-AB3F-C7D45E2B9E7D}" srcOrd="0" destOrd="0" presId="urn:microsoft.com/office/officeart/2005/8/layout/vList5"/>
    <dgm:cxn modelId="{EA2EDE61-863F-4C7B-B939-F30DD73165FD}" srcId="{5FEDA0B0-0AD0-4316-9990-41774ECE5594}" destId="{C7FA59D3-1D98-416E-BD34-49EB93B38CC0}" srcOrd="0" destOrd="0" parTransId="{DFBFBD2C-005C-4EA8-9584-7E59A6BDBEAF}" sibTransId="{42BA438E-1965-4ADC-B948-A02CD7D2DCCC}"/>
    <dgm:cxn modelId="{4AE82992-C335-4506-A409-A84BF7D193D3}" srcId="{C4FB3AD5-C5B2-40A5-B4F2-E73D7E84F95B}" destId="{51F9A8F9-2979-4DB7-8230-0D86185F8B2C}" srcOrd="5" destOrd="0" parTransId="{B0DF9152-0F8A-4F3C-8C38-729A261A93C6}" sibTransId="{AF8A8E16-112F-44BA-83A3-66D3AE8D9E3E}"/>
    <dgm:cxn modelId="{A21ACF10-EF1C-46F8-AEBC-44E2420F55E5}" srcId="{69D0B259-7CBE-46B3-9926-D7AC32B70052}" destId="{DA07BAF8-1A9F-470C-A7EA-00FE0B54F780}" srcOrd="0" destOrd="0" parTransId="{7C46AA6D-9210-42D0-985F-5BB2224178AE}" sibTransId="{EADD53B9-5E52-46E0-85FC-046BD69E49BE}"/>
    <dgm:cxn modelId="{FBE87EEF-CD00-4ABD-89A7-FCADCEF86A7A}" type="presOf" srcId="{92BCB82E-3F46-48ED-B8C9-0DA220FE90DF}" destId="{653D6AEC-22A2-4965-9070-344E4F25A660}" srcOrd="0" destOrd="0" presId="urn:microsoft.com/office/officeart/2005/8/layout/vList5"/>
    <dgm:cxn modelId="{CFA1A7BB-FBE4-4DCD-AA95-DE4E42CF8B9B}" srcId="{C4FB3AD5-C5B2-40A5-B4F2-E73D7E84F95B}" destId="{855C6DC9-C4E2-40EE-A530-191B485E8453}" srcOrd="9" destOrd="0" parTransId="{81F12F6A-9E29-48DC-BF1B-19301FEAA227}" sibTransId="{A626CA03-4A1A-4404-8DFC-DAE5738779E9}"/>
    <dgm:cxn modelId="{08DF3F89-AF6A-4A0F-A1F9-03B96BCC780D}" srcId="{C4FB3AD5-C5B2-40A5-B4F2-E73D7E84F95B}" destId="{F72375FB-808F-40A5-B2DE-D8940A2922F7}" srcOrd="3" destOrd="0" parTransId="{4E9CFF55-F7CC-4156-A23F-065F9BEB4C14}" sibTransId="{2386C523-AC4B-483E-9E11-F2EE574227E2}"/>
    <dgm:cxn modelId="{F344791D-615D-425B-B987-3A8E97D12EFF}" type="presOf" srcId="{747E2B9D-15CF-4CE5-B240-8541F8E38C41}" destId="{424AE825-570E-4B6F-84D6-F320C66711E6}" srcOrd="0" destOrd="0" presId="urn:microsoft.com/office/officeart/2005/8/layout/vList5"/>
    <dgm:cxn modelId="{4A854B86-9FE8-4ECC-952D-03209D2B2C4A}" srcId="{F72375FB-808F-40A5-B2DE-D8940A2922F7}" destId="{37E1C47E-BA9E-43D6-9123-7ACC6A5850EA}" srcOrd="0" destOrd="0" parTransId="{38784081-C3D7-4C19-9629-C3226B0895D1}" sibTransId="{860FC650-3F3A-41CB-B25E-5193BD60EA01}"/>
    <dgm:cxn modelId="{E9ABB8B5-CA87-41F0-AA45-2058C799EDA6}" srcId="{C4FB3AD5-C5B2-40A5-B4F2-E73D7E84F95B}" destId="{69D0B259-7CBE-46B3-9926-D7AC32B70052}" srcOrd="6" destOrd="0" parTransId="{8726C8C3-4FBC-4B39-A9BF-C203F80CB6C5}" sibTransId="{C9A533A1-35A8-4D79-957C-A23E46E9B4C5}"/>
    <dgm:cxn modelId="{B919F097-DEDB-41D9-8285-45CDACC84B6E}" srcId="{C4FB3AD5-C5B2-40A5-B4F2-E73D7E84F95B}" destId="{5FEDA0B0-0AD0-4316-9990-41774ECE5594}" srcOrd="4" destOrd="0" parTransId="{46C89FCA-EC8B-45AB-9CA5-645D839563EB}" sibTransId="{3C354BC2-176F-40DC-A72A-81BBDF39A32D}"/>
    <dgm:cxn modelId="{BF2C3BC0-D21B-4DC7-B1F6-74D678905377}" srcId="{A98E84EE-7EE6-4DC3-BC19-EE38622C17E2}" destId="{92BCB82E-3F46-48ED-B8C9-0DA220FE90DF}" srcOrd="0" destOrd="0" parTransId="{EBECABD3-2951-4CC2-B109-B584F181AC0F}" sibTransId="{9D6F8C57-BCF8-46AA-82C2-352B56D1DAA6}"/>
    <dgm:cxn modelId="{D68EF339-E666-4777-B015-4703C42C29B1}" type="presOf" srcId="{855C6DC9-C4E2-40EE-A530-191B485E8453}" destId="{A911B9D3-A5EA-42D2-962B-F7673D31131B}" srcOrd="0" destOrd="0" presId="urn:microsoft.com/office/officeart/2005/8/layout/vList5"/>
    <dgm:cxn modelId="{B0BA4F15-B2E1-4BBD-A05F-9D2D86F7BCFA}" type="presOf" srcId="{69D0B259-7CBE-46B3-9926-D7AC32B70052}" destId="{22E62625-B97D-4809-9904-8655FFA94636}" srcOrd="0" destOrd="0" presId="urn:microsoft.com/office/officeart/2005/8/layout/vList5"/>
    <dgm:cxn modelId="{F56EBB29-D6FB-4115-8522-279A9C0608FE}" srcId="{C4FB3AD5-C5B2-40A5-B4F2-E73D7E84F95B}" destId="{42AC40C9-A7F3-4B7E-BC5C-A18020BB1E3F}" srcOrd="7" destOrd="0" parTransId="{A12FBE1C-65DC-46AD-A239-311E00DF2B76}" sibTransId="{36F76414-41AA-431C-94D3-84BE30733637}"/>
    <dgm:cxn modelId="{517BB09A-9D45-4828-8B78-A61808D5A990}" type="presParOf" srcId="{C7B42A03-8918-4E72-B8A2-3147E791FD82}" destId="{C4526174-3ECF-404A-8B0B-BD0C7B03BA68}" srcOrd="0" destOrd="0" presId="urn:microsoft.com/office/officeart/2005/8/layout/vList5"/>
    <dgm:cxn modelId="{E4FA6204-1AE2-4001-AEC9-884061D26247}" type="presParOf" srcId="{C4526174-3ECF-404A-8B0B-BD0C7B03BA68}" destId="{2D1EE773-47A9-4518-9B77-A119DD9077CB}" srcOrd="0" destOrd="0" presId="urn:microsoft.com/office/officeart/2005/8/layout/vList5"/>
    <dgm:cxn modelId="{42250CEA-41B9-49A1-BD3D-5C3902E48D0E}" type="presParOf" srcId="{C4526174-3ECF-404A-8B0B-BD0C7B03BA68}" destId="{6AE759CB-3AA0-46A1-BA5C-E909C782E645}" srcOrd="1" destOrd="0" presId="urn:microsoft.com/office/officeart/2005/8/layout/vList5"/>
    <dgm:cxn modelId="{6C3CE832-37F5-4528-8CF4-ED2F526264B0}" type="presParOf" srcId="{C7B42A03-8918-4E72-B8A2-3147E791FD82}" destId="{DDBE288B-506E-410C-8C7E-37DF7A66DF82}" srcOrd="1" destOrd="0" presId="urn:microsoft.com/office/officeart/2005/8/layout/vList5"/>
    <dgm:cxn modelId="{446D659F-CEE2-4F4D-ACDB-CBDD83EC25C7}" type="presParOf" srcId="{C7B42A03-8918-4E72-B8A2-3147E791FD82}" destId="{85E69C4D-2F57-45FB-B995-918FD97D1AF2}" srcOrd="2" destOrd="0" presId="urn:microsoft.com/office/officeart/2005/8/layout/vList5"/>
    <dgm:cxn modelId="{F950D5E5-407D-4DDC-BCE6-38CC2AB17646}" type="presParOf" srcId="{85E69C4D-2F57-45FB-B995-918FD97D1AF2}" destId="{9AB358B8-DF0D-483B-9A55-BCA086AC2B64}" srcOrd="0" destOrd="0" presId="urn:microsoft.com/office/officeart/2005/8/layout/vList5"/>
    <dgm:cxn modelId="{B59CE1FF-C44D-4159-A3B7-F7E38F3172DF}" type="presParOf" srcId="{85E69C4D-2F57-45FB-B995-918FD97D1AF2}" destId="{653D6AEC-22A2-4965-9070-344E4F25A660}" srcOrd="1" destOrd="0" presId="urn:microsoft.com/office/officeart/2005/8/layout/vList5"/>
    <dgm:cxn modelId="{72010207-D99E-461E-88FC-8FBEA95E85A3}" type="presParOf" srcId="{C7B42A03-8918-4E72-B8A2-3147E791FD82}" destId="{F096B74F-1631-4027-AD3D-4330B37B9BD5}" srcOrd="3" destOrd="0" presId="urn:microsoft.com/office/officeart/2005/8/layout/vList5"/>
    <dgm:cxn modelId="{F72E7EBA-E94B-4599-8DFB-74A7DCF714DC}" type="presParOf" srcId="{C7B42A03-8918-4E72-B8A2-3147E791FD82}" destId="{F71CA72E-397D-423B-B91A-B85E91B6832E}" srcOrd="4" destOrd="0" presId="urn:microsoft.com/office/officeart/2005/8/layout/vList5"/>
    <dgm:cxn modelId="{FD13BBF6-B743-4507-B857-6D12B2B1DAAA}" type="presParOf" srcId="{F71CA72E-397D-423B-B91A-B85E91B6832E}" destId="{7D740835-B6FF-491B-89ED-E83DD14A9BB9}" srcOrd="0" destOrd="0" presId="urn:microsoft.com/office/officeart/2005/8/layout/vList5"/>
    <dgm:cxn modelId="{1877AE15-2AFB-4102-9E3B-96727E817AAE}" type="presParOf" srcId="{F71CA72E-397D-423B-B91A-B85E91B6832E}" destId="{F520898F-9F88-4571-A55C-870D48869030}" srcOrd="1" destOrd="0" presId="urn:microsoft.com/office/officeart/2005/8/layout/vList5"/>
    <dgm:cxn modelId="{3312B40E-5E83-48FF-9700-CB46319AEE9F}" type="presParOf" srcId="{C7B42A03-8918-4E72-B8A2-3147E791FD82}" destId="{4EF66A9B-E702-44E6-941D-90ECB9DA20AF}" srcOrd="5" destOrd="0" presId="urn:microsoft.com/office/officeart/2005/8/layout/vList5"/>
    <dgm:cxn modelId="{9DC55868-39EB-4800-87C3-E33CA2ED3013}" type="presParOf" srcId="{C7B42A03-8918-4E72-B8A2-3147E791FD82}" destId="{E4D0F6C3-DBFB-4B1D-B6A5-9C3A08FA7C1F}" srcOrd="6" destOrd="0" presId="urn:microsoft.com/office/officeart/2005/8/layout/vList5"/>
    <dgm:cxn modelId="{7B98D9AD-E34D-47A0-A0DB-1B18393C14C6}" type="presParOf" srcId="{E4D0F6C3-DBFB-4B1D-B6A5-9C3A08FA7C1F}" destId="{9A55DC31-F173-4BE5-ADC4-4E5697EE5367}" srcOrd="0" destOrd="0" presId="urn:microsoft.com/office/officeart/2005/8/layout/vList5"/>
    <dgm:cxn modelId="{EC2FA8EC-9A18-42D0-B58C-927B062F5B15}" type="presParOf" srcId="{E4D0F6C3-DBFB-4B1D-B6A5-9C3A08FA7C1F}" destId="{17822B4E-D184-4EE1-BB59-84477803920A}" srcOrd="1" destOrd="0" presId="urn:microsoft.com/office/officeart/2005/8/layout/vList5"/>
    <dgm:cxn modelId="{FE349908-F491-446C-8203-FC1051E3D456}" type="presParOf" srcId="{C7B42A03-8918-4E72-B8A2-3147E791FD82}" destId="{AF6AFC53-62DF-49DE-9736-316DE865F9B5}" srcOrd="7" destOrd="0" presId="urn:microsoft.com/office/officeart/2005/8/layout/vList5"/>
    <dgm:cxn modelId="{EF5C5D21-3E64-4C44-8E83-BF7C9E254682}" type="presParOf" srcId="{C7B42A03-8918-4E72-B8A2-3147E791FD82}" destId="{425A6CCF-4A47-41E2-9E3C-74DD7243A3C1}" srcOrd="8" destOrd="0" presId="urn:microsoft.com/office/officeart/2005/8/layout/vList5"/>
    <dgm:cxn modelId="{4C752A16-64B1-4C4D-A1B9-BFE7F20E0BD2}" type="presParOf" srcId="{425A6CCF-4A47-41E2-9E3C-74DD7243A3C1}" destId="{E038C5C3-D8B5-4C1F-B396-C44566FAC2D8}" srcOrd="0" destOrd="0" presId="urn:microsoft.com/office/officeart/2005/8/layout/vList5"/>
    <dgm:cxn modelId="{99A97352-45B7-482B-9E3F-4348298025B9}" type="presParOf" srcId="{425A6CCF-4A47-41E2-9E3C-74DD7243A3C1}" destId="{A311AB89-6C77-4180-B94B-325414A20586}" srcOrd="1" destOrd="0" presId="urn:microsoft.com/office/officeart/2005/8/layout/vList5"/>
    <dgm:cxn modelId="{4D039C26-3EF5-40DB-924C-BB4C8CE9FB58}" type="presParOf" srcId="{C7B42A03-8918-4E72-B8A2-3147E791FD82}" destId="{986ECF05-B9B0-4266-B369-0E86D7CCD91A}" srcOrd="9" destOrd="0" presId="urn:microsoft.com/office/officeart/2005/8/layout/vList5"/>
    <dgm:cxn modelId="{F572C9EC-A7AC-4F8E-AF42-39FA6DAAFAA7}" type="presParOf" srcId="{C7B42A03-8918-4E72-B8A2-3147E791FD82}" destId="{D56137EF-7954-4A46-90B8-71BC7B01FC6D}" srcOrd="10" destOrd="0" presId="urn:microsoft.com/office/officeart/2005/8/layout/vList5"/>
    <dgm:cxn modelId="{A735F2F3-68BD-46CE-870B-F9D2D64E0CDA}" type="presParOf" srcId="{D56137EF-7954-4A46-90B8-71BC7B01FC6D}" destId="{DC0BA7BD-9BE0-4B68-B3C5-92FF7CD61C29}" srcOrd="0" destOrd="0" presId="urn:microsoft.com/office/officeart/2005/8/layout/vList5"/>
    <dgm:cxn modelId="{77103FC9-2557-4CC8-85E3-1948A6A09182}" type="presParOf" srcId="{D56137EF-7954-4A46-90B8-71BC7B01FC6D}" destId="{424AE825-570E-4B6F-84D6-F320C66711E6}" srcOrd="1" destOrd="0" presId="urn:microsoft.com/office/officeart/2005/8/layout/vList5"/>
    <dgm:cxn modelId="{1F13033C-16EE-475A-A7AA-D18FD31E9CE1}" type="presParOf" srcId="{C7B42A03-8918-4E72-B8A2-3147E791FD82}" destId="{F1F27862-B159-49D0-A479-2734D7CA45F1}" srcOrd="11" destOrd="0" presId="urn:microsoft.com/office/officeart/2005/8/layout/vList5"/>
    <dgm:cxn modelId="{AB099906-8D4A-4B8F-A903-157837357ED5}" type="presParOf" srcId="{C7B42A03-8918-4E72-B8A2-3147E791FD82}" destId="{9A403158-502A-43F6-A86E-A402FC2CD077}" srcOrd="12" destOrd="0" presId="urn:microsoft.com/office/officeart/2005/8/layout/vList5"/>
    <dgm:cxn modelId="{829058E0-0850-42CC-92E7-5CE182741D42}" type="presParOf" srcId="{9A403158-502A-43F6-A86E-A402FC2CD077}" destId="{22E62625-B97D-4809-9904-8655FFA94636}" srcOrd="0" destOrd="0" presId="urn:microsoft.com/office/officeart/2005/8/layout/vList5"/>
    <dgm:cxn modelId="{E2A61BB2-3F6B-4732-82C7-B373D50849DE}" type="presParOf" srcId="{9A403158-502A-43F6-A86E-A402FC2CD077}" destId="{315FD5F8-001F-46E3-A301-77D5FD9040CF}" srcOrd="1" destOrd="0" presId="urn:microsoft.com/office/officeart/2005/8/layout/vList5"/>
    <dgm:cxn modelId="{3880289D-2F10-4781-BF0B-572965747E2E}" type="presParOf" srcId="{C7B42A03-8918-4E72-B8A2-3147E791FD82}" destId="{8AAAFA7F-46DB-4D9A-95D1-D7C1D04983F0}" srcOrd="13" destOrd="0" presId="urn:microsoft.com/office/officeart/2005/8/layout/vList5"/>
    <dgm:cxn modelId="{F05FC03A-29F8-42F1-8B87-FD395DFD8653}" type="presParOf" srcId="{C7B42A03-8918-4E72-B8A2-3147E791FD82}" destId="{E255B0C9-70DD-436A-8728-1F880D82A87B}" srcOrd="14" destOrd="0" presId="urn:microsoft.com/office/officeart/2005/8/layout/vList5"/>
    <dgm:cxn modelId="{97DB2FD6-F971-47F1-B53E-A320F3B8F0AC}" type="presParOf" srcId="{E255B0C9-70DD-436A-8728-1F880D82A87B}" destId="{53905F37-8746-4E68-8A42-2B6D50089327}" srcOrd="0" destOrd="0" presId="urn:microsoft.com/office/officeart/2005/8/layout/vList5"/>
    <dgm:cxn modelId="{4F9EC1B2-301E-4708-8C7F-A9BEEC81015E}" type="presParOf" srcId="{E255B0C9-70DD-436A-8728-1F880D82A87B}" destId="{93662A3A-1C17-443C-AB3F-C7D45E2B9E7D}" srcOrd="1" destOrd="0" presId="urn:microsoft.com/office/officeart/2005/8/layout/vList5"/>
    <dgm:cxn modelId="{1A0A304E-16C8-4FEB-9879-D0A666D956E4}" type="presParOf" srcId="{C7B42A03-8918-4E72-B8A2-3147E791FD82}" destId="{7EB01B9A-528A-44F1-B579-B08AD24FFE43}" srcOrd="15" destOrd="0" presId="urn:microsoft.com/office/officeart/2005/8/layout/vList5"/>
    <dgm:cxn modelId="{66204F6B-B8EF-4476-B9EF-F17314380EA1}" type="presParOf" srcId="{C7B42A03-8918-4E72-B8A2-3147E791FD82}" destId="{BBD845E7-0A3F-4E87-AA5B-E73D00CE7466}" srcOrd="16" destOrd="0" presId="urn:microsoft.com/office/officeart/2005/8/layout/vList5"/>
    <dgm:cxn modelId="{6448A673-094C-4396-BA6D-9B58AC785086}" type="presParOf" srcId="{BBD845E7-0A3F-4E87-AA5B-E73D00CE7466}" destId="{732B471F-5E9E-4E86-81AC-7A66EB05FCD6}" srcOrd="0" destOrd="0" presId="urn:microsoft.com/office/officeart/2005/8/layout/vList5"/>
    <dgm:cxn modelId="{59C2F6B6-E080-4F99-9A58-B624C46588F0}" type="presParOf" srcId="{BBD845E7-0A3F-4E87-AA5B-E73D00CE7466}" destId="{41BC996C-C426-40CC-B194-E84A3904A029}" srcOrd="1" destOrd="0" presId="urn:microsoft.com/office/officeart/2005/8/layout/vList5"/>
    <dgm:cxn modelId="{25FCB357-EAEF-42B0-974A-9EE0F9D05516}" type="presParOf" srcId="{C7B42A03-8918-4E72-B8A2-3147E791FD82}" destId="{248CD477-5CD8-4F03-BAFF-5E26B0C394E1}" srcOrd="17" destOrd="0" presId="urn:microsoft.com/office/officeart/2005/8/layout/vList5"/>
    <dgm:cxn modelId="{2E4949D4-650C-478A-AF3E-B84450B32269}" type="presParOf" srcId="{C7B42A03-8918-4E72-B8A2-3147E791FD82}" destId="{EF444403-4FA9-48AB-B12A-30BAA26B8303}" srcOrd="18" destOrd="0" presId="urn:microsoft.com/office/officeart/2005/8/layout/vList5"/>
    <dgm:cxn modelId="{051B5688-30A8-4C25-B5EC-E03F0AE89113}" type="presParOf" srcId="{EF444403-4FA9-48AB-B12A-30BAA26B8303}" destId="{A911B9D3-A5EA-42D2-962B-F7673D31131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FB3AD5-C5B2-40A5-B4F2-E73D7E84F9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4327783-44B7-400E-8C22-5A8299C643D8}">
      <dgm:prSet phldrT="[Text]"/>
      <dgm:spPr/>
      <dgm:t>
        <a:bodyPr/>
        <a:lstStyle/>
        <a:p>
          <a:r>
            <a:rPr lang="en-US" dirty="0" smtClean="0"/>
            <a:t>(Paper) Capture</a:t>
          </a:r>
          <a:endParaRPr lang="en-US" dirty="0"/>
        </a:p>
      </dgm:t>
    </dgm:pt>
    <dgm:pt modelId="{FC740FAF-0564-467E-96E7-4B762DFBB76F}" type="parTrans" cxnId="{DE3E37FD-A5E4-49C4-94B8-42D6E261BBC2}">
      <dgm:prSet/>
      <dgm:spPr/>
      <dgm:t>
        <a:bodyPr/>
        <a:lstStyle/>
        <a:p>
          <a:endParaRPr lang="en-US"/>
        </a:p>
      </dgm:t>
    </dgm:pt>
    <dgm:pt modelId="{2548DA49-5BC7-40AE-B4AE-B6B443A001CE}" type="sibTrans" cxnId="{DE3E37FD-A5E4-49C4-94B8-42D6E261BBC2}">
      <dgm:prSet/>
      <dgm:spPr/>
      <dgm:t>
        <a:bodyPr/>
        <a:lstStyle/>
        <a:p>
          <a:endParaRPr lang="en-US"/>
        </a:p>
      </dgm:t>
    </dgm:pt>
    <dgm:pt modelId="{DD6E25E1-0CFC-4176-B569-9659E2BEA0BB}">
      <dgm:prSet phldrT="[Text]" custT="1"/>
      <dgm:spPr/>
      <dgm:t>
        <a:bodyPr lIns="108000" tIns="36000" rIns="108000" bIns="36000"/>
        <a:lstStyle/>
        <a:p>
          <a:pPr algn="l"/>
          <a:r>
            <a:rPr lang="en-GB" sz="1200" dirty="0" smtClean="0"/>
            <a:t> To convert responses into electronic data.</a:t>
          </a:r>
          <a:endParaRPr lang="en-US" sz="1200" dirty="0"/>
        </a:p>
      </dgm:t>
    </dgm:pt>
    <dgm:pt modelId="{55D986B4-3EDA-4715-9FF7-A0B7DF4DA1B1}" type="parTrans" cxnId="{A451934D-7E6B-45AC-8E7B-6DCFA9CE20F5}">
      <dgm:prSet/>
      <dgm:spPr/>
      <dgm:t>
        <a:bodyPr/>
        <a:lstStyle/>
        <a:p>
          <a:endParaRPr lang="en-US"/>
        </a:p>
      </dgm:t>
    </dgm:pt>
    <dgm:pt modelId="{11DD7BF8-E8F4-4760-AE97-4DAC2A8CBC09}" type="sibTrans" cxnId="{A451934D-7E6B-45AC-8E7B-6DCFA9CE20F5}">
      <dgm:prSet/>
      <dgm:spPr/>
      <dgm:t>
        <a:bodyPr/>
        <a:lstStyle/>
        <a:p>
          <a:endParaRPr lang="en-US"/>
        </a:p>
      </dgm:t>
    </dgm:pt>
    <dgm:pt modelId="{A98E84EE-7EE6-4DC3-BC19-EE38622C17E2}">
      <dgm:prSet phldrT="[Text]"/>
      <dgm:spPr/>
      <dgm:t>
        <a:bodyPr/>
        <a:lstStyle/>
        <a:p>
          <a:r>
            <a:rPr lang="en-US" dirty="0" smtClean="0"/>
            <a:t>Coding</a:t>
          </a:r>
          <a:endParaRPr lang="en-US" dirty="0"/>
        </a:p>
      </dgm:t>
    </dgm:pt>
    <dgm:pt modelId="{34236F50-90E5-443C-A859-1C60A4C56FD0}" type="parTrans" cxnId="{8107E5F3-9856-4481-9267-26F8EC624CB2}">
      <dgm:prSet/>
      <dgm:spPr/>
      <dgm:t>
        <a:bodyPr/>
        <a:lstStyle/>
        <a:p>
          <a:endParaRPr lang="en-US"/>
        </a:p>
      </dgm:t>
    </dgm:pt>
    <dgm:pt modelId="{545DE708-DCF8-4E66-B708-A6186B1189D8}" type="sibTrans" cxnId="{8107E5F3-9856-4481-9267-26F8EC624CB2}">
      <dgm:prSet/>
      <dgm:spPr/>
      <dgm:t>
        <a:bodyPr/>
        <a:lstStyle/>
        <a:p>
          <a:endParaRPr lang="en-US"/>
        </a:p>
      </dgm:t>
    </dgm:pt>
    <dgm:pt modelId="{92BCB82E-3F46-48ED-B8C9-0DA220FE90DF}">
      <dgm:prSet phldrT="[Text]" custT="1"/>
      <dgm:spPr/>
      <dgm:t>
        <a:bodyPr lIns="108000" tIns="36000" rIns="108000" bIns="36000"/>
        <a:lstStyle/>
        <a:p>
          <a:r>
            <a:rPr lang="en-GB" sz="1200" dirty="0" smtClean="0"/>
            <a:t>The process by which responses given by an individual or household are turned in to a recognised and consistent numerical code.</a:t>
          </a:r>
          <a:endParaRPr lang="en-US" sz="1200" dirty="0"/>
        </a:p>
      </dgm:t>
    </dgm:pt>
    <dgm:pt modelId="{EBECABD3-2951-4CC2-B109-B584F181AC0F}" type="parTrans" cxnId="{BF2C3BC0-D21B-4DC7-B1F6-74D678905377}">
      <dgm:prSet/>
      <dgm:spPr/>
      <dgm:t>
        <a:bodyPr/>
        <a:lstStyle/>
        <a:p>
          <a:endParaRPr lang="en-US"/>
        </a:p>
      </dgm:t>
    </dgm:pt>
    <dgm:pt modelId="{9D6F8C57-BCF8-46AA-82C2-352B56D1DAA6}" type="sibTrans" cxnId="{BF2C3BC0-D21B-4DC7-B1F6-74D678905377}">
      <dgm:prSet/>
      <dgm:spPr/>
      <dgm:t>
        <a:bodyPr/>
        <a:lstStyle/>
        <a:p>
          <a:endParaRPr lang="en-US"/>
        </a:p>
      </dgm:t>
    </dgm:pt>
    <dgm:pt modelId="{5630DDD0-58BC-42B7-B658-EF0FB1711FC0}">
      <dgm:prSet phldrT="[Text]"/>
      <dgm:spPr/>
      <dgm:t>
        <a:bodyPr/>
        <a:lstStyle/>
        <a:p>
          <a:r>
            <a:rPr lang="en-US" dirty="0" smtClean="0"/>
            <a:t>Data Cleansing</a:t>
          </a:r>
          <a:endParaRPr lang="en-US" dirty="0"/>
        </a:p>
      </dgm:t>
    </dgm:pt>
    <dgm:pt modelId="{F7CB0683-36B8-40BF-A54B-A723BF853D94}" type="parTrans" cxnId="{79B24C1C-B754-433F-9CD0-2C5C7997527C}">
      <dgm:prSet/>
      <dgm:spPr/>
      <dgm:t>
        <a:bodyPr/>
        <a:lstStyle/>
        <a:p>
          <a:endParaRPr lang="en-US"/>
        </a:p>
      </dgm:t>
    </dgm:pt>
    <dgm:pt modelId="{3B98DA20-2DB4-464C-962A-388E5C38673D}" type="sibTrans" cxnId="{79B24C1C-B754-433F-9CD0-2C5C7997527C}">
      <dgm:prSet/>
      <dgm:spPr/>
      <dgm:t>
        <a:bodyPr/>
        <a:lstStyle/>
        <a:p>
          <a:endParaRPr lang="en-US"/>
        </a:p>
      </dgm:t>
    </dgm:pt>
    <dgm:pt modelId="{8A9E7E2B-43BC-4673-88A1-E3A914A52F88}">
      <dgm:prSet phldrT="[Text]" custT="1"/>
      <dgm:spPr/>
      <dgm:t>
        <a:bodyPr lIns="108000" tIns="36000" rIns="108000" bIns="36000"/>
        <a:lstStyle/>
        <a:p>
          <a:r>
            <a:rPr lang="en-GB" sz="1200" dirty="0" smtClean="0"/>
            <a:t> A collection of processes we apply to Census data to account for specific errors, and prepare the data so it’s suitable for later statistical processes.</a:t>
          </a:r>
          <a:endParaRPr lang="en-US" sz="1200" dirty="0"/>
        </a:p>
      </dgm:t>
    </dgm:pt>
    <dgm:pt modelId="{FC8C1941-6BD9-4BC2-BB63-E6DB15DA4405}" type="parTrans" cxnId="{5B4E0D7C-4105-4216-961A-90A0E7FF9B69}">
      <dgm:prSet/>
      <dgm:spPr/>
      <dgm:t>
        <a:bodyPr/>
        <a:lstStyle/>
        <a:p>
          <a:endParaRPr lang="en-US"/>
        </a:p>
      </dgm:t>
    </dgm:pt>
    <dgm:pt modelId="{D47F1160-4C12-4EEF-94F1-53F1DBB6273B}" type="sibTrans" cxnId="{5B4E0D7C-4105-4216-961A-90A0E7FF9B69}">
      <dgm:prSet/>
      <dgm:spPr/>
      <dgm:t>
        <a:bodyPr/>
        <a:lstStyle/>
        <a:p>
          <a:endParaRPr lang="en-US"/>
        </a:p>
      </dgm:t>
    </dgm:pt>
    <dgm:pt modelId="{F72375FB-808F-40A5-B2DE-D8940A2922F7}">
      <dgm:prSet phldrT="[Text]"/>
      <dgm:spPr/>
      <dgm:t>
        <a:bodyPr/>
        <a:lstStyle/>
        <a:p>
          <a:r>
            <a:rPr lang="en-US" dirty="0" smtClean="0"/>
            <a:t>Administrative Data</a:t>
          </a:r>
          <a:endParaRPr lang="en-US" dirty="0"/>
        </a:p>
      </dgm:t>
    </dgm:pt>
    <dgm:pt modelId="{4E9CFF55-F7CC-4156-A23F-065F9BEB4C14}" type="parTrans" cxnId="{08DF3F89-AF6A-4A0F-A1F9-03B96BCC780D}">
      <dgm:prSet/>
      <dgm:spPr/>
      <dgm:t>
        <a:bodyPr/>
        <a:lstStyle/>
        <a:p>
          <a:endParaRPr lang="en-US"/>
        </a:p>
      </dgm:t>
    </dgm:pt>
    <dgm:pt modelId="{2386C523-AC4B-483E-9E11-F2EE574227E2}" type="sibTrans" cxnId="{08DF3F89-AF6A-4A0F-A1F9-03B96BCC780D}">
      <dgm:prSet/>
      <dgm:spPr/>
      <dgm:t>
        <a:bodyPr/>
        <a:lstStyle/>
        <a:p>
          <a:endParaRPr lang="en-US"/>
        </a:p>
      </dgm:t>
    </dgm:pt>
    <dgm:pt modelId="{37E1C47E-BA9E-43D6-9123-7ACC6A5850EA}">
      <dgm:prSet phldrT="[Text]" custT="1"/>
      <dgm:spPr/>
      <dgm:t>
        <a:bodyPr lIns="108000" tIns="36000" rIns="108000" bIns="36000"/>
        <a:lstStyle/>
        <a:p>
          <a:r>
            <a:rPr lang="en-US" sz="1200" dirty="0" smtClean="0"/>
            <a:t> We use other data sources that are independent of census to check the data we receive in census is what we expect.</a:t>
          </a:r>
          <a:endParaRPr lang="en-US" sz="1200" dirty="0"/>
        </a:p>
      </dgm:t>
    </dgm:pt>
    <dgm:pt modelId="{38784081-C3D7-4C19-9629-C3226B0895D1}" type="parTrans" cxnId="{4A854B86-9FE8-4ECC-952D-03209D2B2C4A}">
      <dgm:prSet/>
      <dgm:spPr/>
      <dgm:t>
        <a:bodyPr/>
        <a:lstStyle/>
        <a:p>
          <a:endParaRPr lang="en-US"/>
        </a:p>
      </dgm:t>
    </dgm:pt>
    <dgm:pt modelId="{860FC650-3F3A-41CB-B25E-5193BD60EA01}" type="sibTrans" cxnId="{4A854B86-9FE8-4ECC-952D-03209D2B2C4A}">
      <dgm:prSet/>
      <dgm:spPr/>
      <dgm:t>
        <a:bodyPr/>
        <a:lstStyle/>
        <a:p>
          <a:endParaRPr lang="en-US"/>
        </a:p>
      </dgm:t>
    </dgm:pt>
    <dgm:pt modelId="{5FEDA0B0-0AD0-4316-9990-41774ECE5594}">
      <dgm:prSet phldrT="[Text]"/>
      <dgm:spPr/>
      <dgm:t>
        <a:bodyPr/>
        <a:lstStyle/>
        <a:p>
          <a:r>
            <a:rPr lang="en-US" dirty="0" smtClean="0"/>
            <a:t>Edit and Imputation</a:t>
          </a:r>
          <a:endParaRPr lang="en-US" dirty="0"/>
        </a:p>
      </dgm:t>
    </dgm:pt>
    <dgm:pt modelId="{46C89FCA-EC8B-45AB-9CA5-645D839563EB}" type="parTrans" cxnId="{B919F097-DEDB-41D9-8285-45CDACC84B6E}">
      <dgm:prSet/>
      <dgm:spPr/>
      <dgm:t>
        <a:bodyPr/>
        <a:lstStyle/>
        <a:p>
          <a:endParaRPr lang="en-US"/>
        </a:p>
      </dgm:t>
    </dgm:pt>
    <dgm:pt modelId="{3C354BC2-176F-40DC-A72A-81BBDF39A32D}" type="sibTrans" cxnId="{B919F097-DEDB-41D9-8285-45CDACC84B6E}">
      <dgm:prSet/>
      <dgm:spPr/>
      <dgm:t>
        <a:bodyPr/>
        <a:lstStyle/>
        <a:p>
          <a:endParaRPr lang="en-US"/>
        </a:p>
      </dgm:t>
    </dgm:pt>
    <dgm:pt modelId="{C7FA59D3-1D98-416E-BD34-49EB93B38CC0}">
      <dgm:prSet phldrT="[Text]" custT="1"/>
      <dgm:spPr/>
      <dgm:t>
        <a:bodyPr lIns="108000" tIns="36000" rIns="108000" bIns="36000"/>
        <a:lstStyle/>
        <a:p>
          <a:r>
            <a:rPr lang="en-US" sz="1200" dirty="0" smtClean="0"/>
            <a:t> </a:t>
          </a:r>
          <a:r>
            <a:rPr lang="en-GB" sz="1200" dirty="0" smtClean="0"/>
            <a:t>ensures the data are complete and consistent at record level.</a:t>
          </a:r>
          <a:endParaRPr lang="en-US" sz="1200" dirty="0"/>
        </a:p>
      </dgm:t>
    </dgm:pt>
    <dgm:pt modelId="{DFBFBD2C-005C-4EA8-9584-7E59A6BDBEAF}" type="parTrans" cxnId="{EA2EDE61-863F-4C7B-B939-F30DD73165FD}">
      <dgm:prSet/>
      <dgm:spPr/>
      <dgm:t>
        <a:bodyPr/>
        <a:lstStyle/>
        <a:p>
          <a:endParaRPr lang="en-US"/>
        </a:p>
      </dgm:t>
    </dgm:pt>
    <dgm:pt modelId="{42BA438E-1965-4ADC-B948-A02CD7D2DCCC}" type="sibTrans" cxnId="{EA2EDE61-863F-4C7B-B939-F30DD73165FD}">
      <dgm:prSet/>
      <dgm:spPr/>
      <dgm:t>
        <a:bodyPr/>
        <a:lstStyle/>
        <a:p>
          <a:endParaRPr lang="en-US"/>
        </a:p>
      </dgm:t>
    </dgm:pt>
    <dgm:pt modelId="{51F9A8F9-2979-4DB7-8230-0D86185F8B2C}">
      <dgm:prSet phldrT="[Text]"/>
      <dgm:spPr/>
      <dgm:t>
        <a:bodyPr/>
        <a:lstStyle/>
        <a:p>
          <a:r>
            <a:rPr lang="en-US" dirty="0" smtClean="0"/>
            <a:t>Census Coverage Survey (CCS)</a:t>
          </a:r>
          <a:endParaRPr lang="en-US" dirty="0"/>
        </a:p>
      </dgm:t>
    </dgm:pt>
    <dgm:pt modelId="{B0DF9152-0F8A-4F3C-8C38-729A261A93C6}" type="parTrans" cxnId="{4AE82992-C335-4506-A409-A84BF7D193D3}">
      <dgm:prSet/>
      <dgm:spPr/>
      <dgm:t>
        <a:bodyPr/>
        <a:lstStyle/>
        <a:p>
          <a:endParaRPr lang="en-US"/>
        </a:p>
      </dgm:t>
    </dgm:pt>
    <dgm:pt modelId="{AF8A8E16-112F-44BA-83A3-66D3AE8D9E3E}" type="sibTrans" cxnId="{4AE82992-C335-4506-A409-A84BF7D193D3}">
      <dgm:prSet/>
      <dgm:spPr/>
      <dgm:t>
        <a:bodyPr/>
        <a:lstStyle/>
        <a:p>
          <a:endParaRPr lang="en-US"/>
        </a:p>
      </dgm:t>
    </dgm:pt>
    <dgm:pt modelId="{747E2B9D-15CF-4CE5-B240-8541F8E38C41}">
      <dgm:prSet phldrT="[Text]" custT="1"/>
      <dgm:spPr/>
      <dgm:t>
        <a:bodyPr lIns="108000" tIns="36000" rIns="108000" bIns="36000"/>
        <a:lstStyle/>
        <a:p>
          <a:r>
            <a:rPr lang="en-US" sz="1200" dirty="0" smtClean="0"/>
            <a:t> A secondary survey that happens after census day to</a:t>
          </a:r>
          <a:r>
            <a:rPr lang="en-GB" sz="1200" dirty="0" smtClean="0"/>
            <a:t> provide a secondary source of data to the census which allows us to estimate the total Scottish population.</a:t>
          </a:r>
          <a:endParaRPr lang="en-US" sz="1200" dirty="0"/>
        </a:p>
      </dgm:t>
    </dgm:pt>
    <dgm:pt modelId="{AB6F668B-7E58-4A57-8634-960E8EE2B8DC}" type="parTrans" cxnId="{D8221C08-405B-4A55-882C-C9E4D3C7BFA1}">
      <dgm:prSet/>
      <dgm:spPr/>
      <dgm:t>
        <a:bodyPr/>
        <a:lstStyle/>
        <a:p>
          <a:endParaRPr lang="en-US"/>
        </a:p>
      </dgm:t>
    </dgm:pt>
    <dgm:pt modelId="{0DACD3B7-878D-49B2-A1DA-0CA23CEFA005}" type="sibTrans" cxnId="{D8221C08-405B-4A55-882C-C9E4D3C7BFA1}">
      <dgm:prSet/>
      <dgm:spPr/>
      <dgm:t>
        <a:bodyPr/>
        <a:lstStyle/>
        <a:p>
          <a:endParaRPr lang="en-US"/>
        </a:p>
      </dgm:t>
    </dgm:pt>
    <dgm:pt modelId="{69D0B259-7CBE-46B3-9926-D7AC32B70052}">
      <dgm:prSet phldrT="[Text]"/>
      <dgm:spPr/>
      <dgm:t>
        <a:bodyPr/>
        <a:lstStyle/>
        <a:p>
          <a:r>
            <a:rPr lang="en-US" dirty="0" smtClean="0"/>
            <a:t>Estimation and Adjustment</a:t>
          </a:r>
          <a:endParaRPr lang="en-US" dirty="0"/>
        </a:p>
      </dgm:t>
    </dgm:pt>
    <dgm:pt modelId="{8726C8C3-4FBC-4B39-A9BF-C203F80CB6C5}" type="parTrans" cxnId="{E9ABB8B5-CA87-41F0-AA45-2058C799EDA6}">
      <dgm:prSet/>
      <dgm:spPr/>
      <dgm:t>
        <a:bodyPr/>
        <a:lstStyle/>
        <a:p>
          <a:endParaRPr lang="en-US"/>
        </a:p>
      </dgm:t>
    </dgm:pt>
    <dgm:pt modelId="{C9A533A1-35A8-4D79-957C-A23E46E9B4C5}" type="sibTrans" cxnId="{E9ABB8B5-CA87-41F0-AA45-2058C799EDA6}">
      <dgm:prSet/>
      <dgm:spPr/>
      <dgm:t>
        <a:bodyPr/>
        <a:lstStyle/>
        <a:p>
          <a:endParaRPr lang="en-US"/>
        </a:p>
      </dgm:t>
    </dgm:pt>
    <dgm:pt modelId="{DA07BAF8-1A9F-470C-A7EA-00FE0B54F780}">
      <dgm:prSet phldrT="[Text]" custT="1"/>
      <dgm:spPr/>
      <dgm:t>
        <a:bodyPr lIns="108000" tIns="36000" rIns="108000" bIns="36000"/>
        <a:lstStyle/>
        <a:p>
          <a:r>
            <a:rPr lang="en-GB" sz="1200" dirty="0" smtClean="0"/>
            <a:t>Estimation produces overall population and household estimates, Adjustment creates new records for the missed population and both combined gives a Census dataset for whole population.</a:t>
          </a:r>
          <a:endParaRPr lang="en-US" sz="1200" dirty="0"/>
        </a:p>
      </dgm:t>
    </dgm:pt>
    <dgm:pt modelId="{7C46AA6D-9210-42D0-985F-5BB2224178AE}" type="parTrans" cxnId="{A21ACF10-EF1C-46F8-AEBC-44E2420F55E5}">
      <dgm:prSet/>
      <dgm:spPr/>
      <dgm:t>
        <a:bodyPr/>
        <a:lstStyle/>
        <a:p>
          <a:endParaRPr lang="en-US"/>
        </a:p>
      </dgm:t>
    </dgm:pt>
    <dgm:pt modelId="{EADD53B9-5E52-46E0-85FC-046BD69E49BE}" type="sibTrans" cxnId="{A21ACF10-EF1C-46F8-AEBC-44E2420F55E5}">
      <dgm:prSet/>
      <dgm:spPr/>
      <dgm:t>
        <a:bodyPr/>
        <a:lstStyle/>
        <a:p>
          <a:endParaRPr lang="en-US"/>
        </a:p>
      </dgm:t>
    </dgm:pt>
    <dgm:pt modelId="{42774754-ED0F-4315-80AD-E9C6164B882D}">
      <dgm:prSet phldrT="[Text]" custT="1"/>
      <dgm:spPr/>
      <dgm:t>
        <a:bodyPr lIns="108000" tIns="36000" rIns="108000" bIns="36000"/>
        <a:lstStyle/>
        <a:p>
          <a:r>
            <a:rPr lang="en-US" sz="1200" dirty="0" smtClean="0"/>
            <a:t> We use other data sources that are independent of the census and expert panels to ensure our population estimates are correct, accurate and what we would expect.</a:t>
          </a:r>
          <a:endParaRPr lang="en-US" sz="1200" dirty="0"/>
        </a:p>
      </dgm:t>
    </dgm:pt>
    <dgm:pt modelId="{DE566924-29D1-4C00-B2C2-B5128F06C06E}" type="parTrans" cxnId="{B5D86450-2427-497F-B3E7-A6B438325927}">
      <dgm:prSet/>
      <dgm:spPr/>
      <dgm:t>
        <a:bodyPr/>
        <a:lstStyle/>
        <a:p>
          <a:endParaRPr lang="en-US"/>
        </a:p>
      </dgm:t>
    </dgm:pt>
    <dgm:pt modelId="{0845482C-1145-413F-9627-C34CE1CCED00}" type="sibTrans" cxnId="{B5D86450-2427-497F-B3E7-A6B438325927}">
      <dgm:prSet/>
      <dgm:spPr/>
      <dgm:t>
        <a:bodyPr/>
        <a:lstStyle/>
        <a:p>
          <a:endParaRPr lang="en-US"/>
        </a:p>
      </dgm:t>
    </dgm:pt>
    <dgm:pt modelId="{9BCFA939-C635-4B7B-BECE-EC004C738E38}">
      <dgm:prSet phldrT="[Text]"/>
      <dgm:spPr/>
      <dgm:t>
        <a:bodyPr/>
        <a:lstStyle/>
        <a:p>
          <a:r>
            <a:rPr lang="en-US" dirty="0" smtClean="0"/>
            <a:t>Statistical Disclosure Control</a:t>
          </a:r>
          <a:endParaRPr lang="en-US" dirty="0"/>
        </a:p>
      </dgm:t>
    </dgm:pt>
    <dgm:pt modelId="{47AE2FB3-5781-450E-BF87-4C0E52CA20D0}" type="parTrans" cxnId="{C4D39FB1-327C-4D1F-9B5E-D4B8D92B4824}">
      <dgm:prSet/>
      <dgm:spPr/>
      <dgm:t>
        <a:bodyPr/>
        <a:lstStyle/>
        <a:p>
          <a:endParaRPr lang="en-US"/>
        </a:p>
      </dgm:t>
    </dgm:pt>
    <dgm:pt modelId="{CB52F7EE-786A-4678-A7E7-EEA3CDE3C171}" type="sibTrans" cxnId="{C4D39FB1-327C-4D1F-9B5E-D4B8D92B4824}">
      <dgm:prSet/>
      <dgm:spPr/>
      <dgm:t>
        <a:bodyPr/>
        <a:lstStyle/>
        <a:p>
          <a:endParaRPr lang="en-US"/>
        </a:p>
      </dgm:t>
    </dgm:pt>
    <dgm:pt modelId="{A69E0EC6-7FBC-466C-B452-BBAAF91236E3}">
      <dgm:prSet phldrT="[Text]" custT="1"/>
      <dgm:spPr/>
      <dgm:t>
        <a:bodyPr lIns="108000" tIns="36000" rIns="72000" bIns="36000"/>
        <a:lstStyle/>
        <a:p>
          <a:pPr marL="0" indent="0"/>
          <a:r>
            <a:rPr lang="en-US" sz="1200" dirty="0" smtClean="0"/>
            <a:t> To prevent the release of disclosive or confidential information about an individual or household.</a:t>
          </a:r>
          <a:endParaRPr lang="en-US" sz="1200" dirty="0"/>
        </a:p>
      </dgm:t>
    </dgm:pt>
    <dgm:pt modelId="{74C0B968-122B-4B8A-A224-348D8C291054}" type="parTrans" cxnId="{1365E188-B286-439A-881F-B9F53F101EE3}">
      <dgm:prSet/>
      <dgm:spPr/>
      <dgm:t>
        <a:bodyPr/>
        <a:lstStyle/>
        <a:p>
          <a:endParaRPr lang="en-US"/>
        </a:p>
      </dgm:t>
    </dgm:pt>
    <dgm:pt modelId="{3807780D-C20A-4C2D-8FE2-BDE28D2AD9A7}" type="sibTrans" cxnId="{1365E188-B286-439A-881F-B9F53F101EE3}">
      <dgm:prSet/>
      <dgm:spPr/>
      <dgm:t>
        <a:bodyPr/>
        <a:lstStyle/>
        <a:p>
          <a:endParaRPr lang="en-US"/>
        </a:p>
      </dgm:t>
    </dgm:pt>
    <dgm:pt modelId="{855C6DC9-C4E2-40EE-A530-191B485E8453}">
      <dgm:prSet phldrT="[Text]"/>
      <dgm:spPr/>
      <dgm:t>
        <a:bodyPr/>
        <a:lstStyle/>
        <a:p>
          <a:r>
            <a:rPr lang="en-US" dirty="0" smtClean="0"/>
            <a:t>Outputs</a:t>
          </a:r>
          <a:endParaRPr lang="en-US" dirty="0"/>
        </a:p>
      </dgm:t>
    </dgm:pt>
    <dgm:pt modelId="{81F12F6A-9E29-48DC-BF1B-19301FEAA227}" type="parTrans" cxnId="{CFA1A7BB-FBE4-4DCD-AA95-DE4E42CF8B9B}">
      <dgm:prSet/>
      <dgm:spPr/>
      <dgm:t>
        <a:bodyPr/>
        <a:lstStyle/>
        <a:p>
          <a:endParaRPr lang="en-US"/>
        </a:p>
      </dgm:t>
    </dgm:pt>
    <dgm:pt modelId="{A626CA03-4A1A-4404-8DFC-DAE5738779E9}" type="sibTrans" cxnId="{CFA1A7BB-FBE4-4DCD-AA95-DE4E42CF8B9B}">
      <dgm:prSet/>
      <dgm:spPr/>
      <dgm:t>
        <a:bodyPr/>
        <a:lstStyle/>
        <a:p>
          <a:endParaRPr lang="en-US"/>
        </a:p>
      </dgm:t>
    </dgm:pt>
    <dgm:pt modelId="{42AC40C9-A7F3-4B7E-BC5C-A18020BB1E3F}">
      <dgm:prSet phldrT="[Text]"/>
      <dgm:spPr/>
      <dgm:t>
        <a:bodyPr/>
        <a:lstStyle/>
        <a:p>
          <a:r>
            <a:rPr lang="en-US" dirty="0" smtClean="0"/>
            <a:t>Validation of Population Estimates</a:t>
          </a:r>
          <a:endParaRPr lang="en-US" dirty="0"/>
        </a:p>
      </dgm:t>
    </dgm:pt>
    <dgm:pt modelId="{36F76414-41AA-431C-94D3-84BE30733637}" type="sibTrans" cxnId="{F56EBB29-D6FB-4115-8522-279A9C0608FE}">
      <dgm:prSet/>
      <dgm:spPr/>
      <dgm:t>
        <a:bodyPr/>
        <a:lstStyle/>
        <a:p>
          <a:endParaRPr lang="en-US"/>
        </a:p>
      </dgm:t>
    </dgm:pt>
    <dgm:pt modelId="{A12FBE1C-65DC-46AD-A239-311E00DF2B76}" type="parTrans" cxnId="{F56EBB29-D6FB-4115-8522-279A9C0608FE}">
      <dgm:prSet/>
      <dgm:spPr/>
      <dgm:t>
        <a:bodyPr/>
        <a:lstStyle/>
        <a:p>
          <a:endParaRPr lang="en-US"/>
        </a:p>
      </dgm:t>
    </dgm:pt>
    <dgm:pt modelId="{C7B42A03-8918-4E72-B8A2-3147E791FD82}" type="pres">
      <dgm:prSet presAssocID="{C4FB3AD5-C5B2-40A5-B4F2-E73D7E84F95B}" presName="Name0" presStyleCnt="0">
        <dgm:presLayoutVars>
          <dgm:dir/>
          <dgm:animLvl val="lvl"/>
          <dgm:resizeHandles val="exact"/>
        </dgm:presLayoutVars>
      </dgm:prSet>
      <dgm:spPr/>
      <dgm:t>
        <a:bodyPr/>
        <a:lstStyle/>
        <a:p>
          <a:endParaRPr lang="en-US"/>
        </a:p>
      </dgm:t>
    </dgm:pt>
    <dgm:pt modelId="{C4526174-3ECF-404A-8B0B-BD0C7B03BA68}" type="pres">
      <dgm:prSet presAssocID="{14327783-44B7-400E-8C22-5A8299C643D8}" presName="linNode" presStyleCnt="0"/>
      <dgm:spPr/>
    </dgm:pt>
    <dgm:pt modelId="{2D1EE773-47A9-4518-9B77-A119DD9077CB}" type="pres">
      <dgm:prSet presAssocID="{14327783-44B7-400E-8C22-5A8299C643D8}" presName="parentText" presStyleLbl="node1" presStyleIdx="0" presStyleCnt="10" custLinFactNeighborY="-5632">
        <dgm:presLayoutVars>
          <dgm:chMax val="1"/>
          <dgm:bulletEnabled val="1"/>
        </dgm:presLayoutVars>
      </dgm:prSet>
      <dgm:spPr>
        <a:prstGeom prst="downArrowCallout">
          <a:avLst/>
        </a:prstGeom>
      </dgm:spPr>
      <dgm:t>
        <a:bodyPr/>
        <a:lstStyle/>
        <a:p>
          <a:endParaRPr lang="en-US"/>
        </a:p>
      </dgm:t>
    </dgm:pt>
    <dgm:pt modelId="{6AE759CB-3AA0-46A1-BA5C-E909C782E645}" type="pres">
      <dgm:prSet presAssocID="{14327783-44B7-400E-8C22-5A8299C643D8}" presName="descendantText" presStyleLbl="alignAccFollowNode1" presStyleIdx="0" presStyleCnt="9" custScaleY="106728" custLinFactNeighborY="-21156">
        <dgm:presLayoutVars>
          <dgm:bulletEnabled val="1"/>
        </dgm:presLayoutVars>
      </dgm:prSet>
      <dgm:spPr/>
      <dgm:t>
        <a:bodyPr/>
        <a:lstStyle/>
        <a:p>
          <a:endParaRPr lang="en-US"/>
        </a:p>
      </dgm:t>
    </dgm:pt>
    <dgm:pt modelId="{DDBE288B-506E-410C-8C7E-37DF7A66DF82}" type="pres">
      <dgm:prSet presAssocID="{2548DA49-5BC7-40AE-B4AE-B6B443A001CE}" presName="sp" presStyleCnt="0"/>
      <dgm:spPr/>
    </dgm:pt>
    <dgm:pt modelId="{85E69C4D-2F57-45FB-B995-918FD97D1AF2}" type="pres">
      <dgm:prSet presAssocID="{A98E84EE-7EE6-4DC3-BC19-EE38622C17E2}" presName="linNode" presStyleCnt="0"/>
      <dgm:spPr/>
    </dgm:pt>
    <dgm:pt modelId="{9AB358B8-DF0D-483B-9A55-BCA086AC2B64}" type="pres">
      <dgm:prSet presAssocID="{A98E84EE-7EE6-4DC3-BC19-EE38622C17E2}" presName="parentText" presStyleLbl="node1" presStyleIdx="1" presStyleCnt="10">
        <dgm:presLayoutVars>
          <dgm:chMax val="1"/>
          <dgm:bulletEnabled val="1"/>
        </dgm:presLayoutVars>
      </dgm:prSet>
      <dgm:spPr>
        <a:prstGeom prst="downArrowCallout">
          <a:avLst/>
        </a:prstGeom>
      </dgm:spPr>
      <dgm:t>
        <a:bodyPr/>
        <a:lstStyle/>
        <a:p>
          <a:endParaRPr lang="en-US"/>
        </a:p>
      </dgm:t>
    </dgm:pt>
    <dgm:pt modelId="{653D6AEC-22A2-4965-9070-344E4F25A660}" type="pres">
      <dgm:prSet presAssocID="{A98E84EE-7EE6-4DC3-BC19-EE38622C17E2}" presName="descendantText" presStyleLbl="alignAccFollowNode1" presStyleIdx="1" presStyleCnt="9" custScaleY="101184" custLinFactNeighborY="-21156">
        <dgm:presLayoutVars>
          <dgm:bulletEnabled val="1"/>
        </dgm:presLayoutVars>
      </dgm:prSet>
      <dgm:spPr/>
      <dgm:t>
        <a:bodyPr/>
        <a:lstStyle/>
        <a:p>
          <a:endParaRPr lang="en-US"/>
        </a:p>
      </dgm:t>
    </dgm:pt>
    <dgm:pt modelId="{F096B74F-1631-4027-AD3D-4330B37B9BD5}" type="pres">
      <dgm:prSet presAssocID="{545DE708-DCF8-4E66-B708-A6186B1189D8}" presName="sp" presStyleCnt="0"/>
      <dgm:spPr/>
    </dgm:pt>
    <dgm:pt modelId="{F71CA72E-397D-423B-B91A-B85E91B6832E}" type="pres">
      <dgm:prSet presAssocID="{5630DDD0-58BC-42B7-B658-EF0FB1711FC0}" presName="linNode" presStyleCnt="0"/>
      <dgm:spPr/>
    </dgm:pt>
    <dgm:pt modelId="{7D740835-B6FF-491B-89ED-E83DD14A9BB9}" type="pres">
      <dgm:prSet presAssocID="{5630DDD0-58BC-42B7-B658-EF0FB1711FC0}" presName="parentText" presStyleLbl="node1" presStyleIdx="2" presStyleCnt="10">
        <dgm:presLayoutVars>
          <dgm:chMax val="1"/>
          <dgm:bulletEnabled val="1"/>
        </dgm:presLayoutVars>
      </dgm:prSet>
      <dgm:spPr>
        <a:prstGeom prst="downArrowCallout">
          <a:avLst/>
        </a:prstGeom>
      </dgm:spPr>
      <dgm:t>
        <a:bodyPr/>
        <a:lstStyle/>
        <a:p>
          <a:endParaRPr lang="en-US"/>
        </a:p>
      </dgm:t>
    </dgm:pt>
    <dgm:pt modelId="{F520898F-9F88-4571-A55C-870D48869030}" type="pres">
      <dgm:prSet presAssocID="{5630DDD0-58BC-42B7-B658-EF0FB1711FC0}" presName="descendantText" presStyleLbl="alignAccFollowNode1" presStyleIdx="2" presStyleCnt="9" custScaleY="97956" custLinFactNeighborY="-21156">
        <dgm:presLayoutVars>
          <dgm:bulletEnabled val="1"/>
        </dgm:presLayoutVars>
      </dgm:prSet>
      <dgm:spPr/>
      <dgm:t>
        <a:bodyPr/>
        <a:lstStyle/>
        <a:p>
          <a:endParaRPr lang="en-US"/>
        </a:p>
      </dgm:t>
    </dgm:pt>
    <dgm:pt modelId="{4EF66A9B-E702-44E6-941D-90ECB9DA20AF}" type="pres">
      <dgm:prSet presAssocID="{3B98DA20-2DB4-464C-962A-388E5C38673D}" presName="sp" presStyleCnt="0"/>
      <dgm:spPr/>
    </dgm:pt>
    <dgm:pt modelId="{E4D0F6C3-DBFB-4B1D-B6A5-9C3A08FA7C1F}" type="pres">
      <dgm:prSet presAssocID="{F72375FB-808F-40A5-B2DE-D8940A2922F7}" presName="linNode" presStyleCnt="0"/>
      <dgm:spPr/>
    </dgm:pt>
    <dgm:pt modelId="{9A55DC31-F173-4BE5-ADC4-4E5697EE5367}" type="pres">
      <dgm:prSet presAssocID="{F72375FB-808F-40A5-B2DE-D8940A2922F7}" presName="parentText" presStyleLbl="node1" presStyleIdx="3" presStyleCnt="10">
        <dgm:presLayoutVars>
          <dgm:chMax val="1"/>
          <dgm:bulletEnabled val="1"/>
        </dgm:presLayoutVars>
      </dgm:prSet>
      <dgm:spPr>
        <a:prstGeom prst="downArrowCallout">
          <a:avLst/>
        </a:prstGeom>
      </dgm:spPr>
      <dgm:t>
        <a:bodyPr/>
        <a:lstStyle/>
        <a:p>
          <a:endParaRPr lang="en-US"/>
        </a:p>
      </dgm:t>
    </dgm:pt>
    <dgm:pt modelId="{17822B4E-D184-4EE1-BB59-84477803920A}" type="pres">
      <dgm:prSet presAssocID="{F72375FB-808F-40A5-B2DE-D8940A2922F7}" presName="descendantText" presStyleLbl="alignAccFollowNode1" presStyleIdx="3" presStyleCnt="9" custScaleY="100656" custLinFactNeighborY="-21156">
        <dgm:presLayoutVars>
          <dgm:bulletEnabled val="1"/>
        </dgm:presLayoutVars>
      </dgm:prSet>
      <dgm:spPr/>
      <dgm:t>
        <a:bodyPr/>
        <a:lstStyle/>
        <a:p>
          <a:endParaRPr lang="en-US"/>
        </a:p>
      </dgm:t>
    </dgm:pt>
    <dgm:pt modelId="{AF6AFC53-62DF-49DE-9736-316DE865F9B5}" type="pres">
      <dgm:prSet presAssocID="{2386C523-AC4B-483E-9E11-F2EE574227E2}" presName="sp" presStyleCnt="0"/>
      <dgm:spPr/>
    </dgm:pt>
    <dgm:pt modelId="{425A6CCF-4A47-41E2-9E3C-74DD7243A3C1}" type="pres">
      <dgm:prSet presAssocID="{5FEDA0B0-0AD0-4316-9990-41774ECE5594}" presName="linNode" presStyleCnt="0"/>
      <dgm:spPr/>
    </dgm:pt>
    <dgm:pt modelId="{E038C5C3-D8B5-4C1F-B396-C44566FAC2D8}" type="pres">
      <dgm:prSet presAssocID="{5FEDA0B0-0AD0-4316-9990-41774ECE5594}" presName="parentText" presStyleLbl="node1" presStyleIdx="4" presStyleCnt="10">
        <dgm:presLayoutVars>
          <dgm:chMax val="1"/>
          <dgm:bulletEnabled val="1"/>
        </dgm:presLayoutVars>
      </dgm:prSet>
      <dgm:spPr>
        <a:prstGeom prst="downArrowCallout">
          <a:avLst/>
        </a:prstGeom>
      </dgm:spPr>
      <dgm:t>
        <a:bodyPr/>
        <a:lstStyle/>
        <a:p>
          <a:endParaRPr lang="en-US"/>
        </a:p>
      </dgm:t>
    </dgm:pt>
    <dgm:pt modelId="{A311AB89-6C77-4180-B94B-325414A20586}" type="pres">
      <dgm:prSet presAssocID="{5FEDA0B0-0AD0-4316-9990-41774ECE5594}" presName="descendantText" presStyleLbl="alignAccFollowNode1" presStyleIdx="4" presStyleCnt="9" custScaleY="105671" custLinFactNeighborY="-21156">
        <dgm:presLayoutVars>
          <dgm:bulletEnabled val="1"/>
        </dgm:presLayoutVars>
      </dgm:prSet>
      <dgm:spPr/>
      <dgm:t>
        <a:bodyPr/>
        <a:lstStyle/>
        <a:p>
          <a:endParaRPr lang="en-US"/>
        </a:p>
      </dgm:t>
    </dgm:pt>
    <dgm:pt modelId="{986ECF05-B9B0-4266-B369-0E86D7CCD91A}" type="pres">
      <dgm:prSet presAssocID="{3C354BC2-176F-40DC-A72A-81BBDF39A32D}" presName="sp" presStyleCnt="0"/>
      <dgm:spPr/>
    </dgm:pt>
    <dgm:pt modelId="{D56137EF-7954-4A46-90B8-71BC7B01FC6D}" type="pres">
      <dgm:prSet presAssocID="{51F9A8F9-2979-4DB7-8230-0D86185F8B2C}" presName="linNode" presStyleCnt="0"/>
      <dgm:spPr/>
    </dgm:pt>
    <dgm:pt modelId="{DC0BA7BD-9BE0-4B68-B3C5-92FF7CD61C29}" type="pres">
      <dgm:prSet presAssocID="{51F9A8F9-2979-4DB7-8230-0D86185F8B2C}" presName="parentText" presStyleLbl="node1" presStyleIdx="5" presStyleCnt="10">
        <dgm:presLayoutVars>
          <dgm:chMax val="1"/>
          <dgm:bulletEnabled val="1"/>
        </dgm:presLayoutVars>
      </dgm:prSet>
      <dgm:spPr>
        <a:prstGeom prst="downArrowCallout">
          <a:avLst/>
        </a:prstGeom>
      </dgm:spPr>
      <dgm:t>
        <a:bodyPr/>
        <a:lstStyle/>
        <a:p>
          <a:endParaRPr lang="en-US"/>
        </a:p>
      </dgm:t>
    </dgm:pt>
    <dgm:pt modelId="{424AE825-570E-4B6F-84D6-F320C66711E6}" type="pres">
      <dgm:prSet presAssocID="{51F9A8F9-2979-4DB7-8230-0D86185F8B2C}" presName="descendantText" presStyleLbl="alignAccFollowNode1" presStyleIdx="5" presStyleCnt="9" custScaleY="107167" custLinFactNeighborY="-21156">
        <dgm:presLayoutVars>
          <dgm:bulletEnabled val="1"/>
        </dgm:presLayoutVars>
      </dgm:prSet>
      <dgm:spPr/>
      <dgm:t>
        <a:bodyPr/>
        <a:lstStyle/>
        <a:p>
          <a:endParaRPr lang="en-US"/>
        </a:p>
      </dgm:t>
    </dgm:pt>
    <dgm:pt modelId="{F1F27862-B159-49D0-A479-2734D7CA45F1}" type="pres">
      <dgm:prSet presAssocID="{AF8A8E16-112F-44BA-83A3-66D3AE8D9E3E}" presName="sp" presStyleCnt="0"/>
      <dgm:spPr/>
    </dgm:pt>
    <dgm:pt modelId="{9A403158-502A-43F6-A86E-A402FC2CD077}" type="pres">
      <dgm:prSet presAssocID="{69D0B259-7CBE-46B3-9926-D7AC32B70052}" presName="linNode" presStyleCnt="0"/>
      <dgm:spPr/>
    </dgm:pt>
    <dgm:pt modelId="{22E62625-B97D-4809-9904-8655FFA94636}" type="pres">
      <dgm:prSet presAssocID="{69D0B259-7CBE-46B3-9926-D7AC32B70052}" presName="parentText" presStyleLbl="node1" presStyleIdx="6" presStyleCnt="10">
        <dgm:presLayoutVars>
          <dgm:chMax val="1"/>
          <dgm:bulletEnabled val="1"/>
        </dgm:presLayoutVars>
      </dgm:prSet>
      <dgm:spPr>
        <a:prstGeom prst="downArrowCallout">
          <a:avLst/>
        </a:prstGeom>
      </dgm:spPr>
      <dgm:t>
        <a:bodyPr/>
        <a:lstStyle/>
        <a:p>
          <a:endParaRPr lang="en-US"/>
        </a:p>
      </dgm:t>
    </dgm:pt>
    <dgm:pt modelId="{315FD5F8-001F-46E3-A301-77D5FD9040CF}" type="pres">
      <dgm:prSet presAssocID="{69D0B259-7CBE-46B3-9926-D7AC32B70052}" presName="descendantText" presStyleLbl="alignAccFollowNode1" presStyleIdx="6" presStyleCnt="9" custScaleY="105142" custLinFactNeighborY="-21156">
        <dgm:presLayoutVars>
          <dgm:bulletEnabled val="1"/>
        </dgm:presLayoutVars>
      </dgm:prSet>
      <dgm:spPr/>
      <dgm:t>
        <a:bodyPr/>
        <a:lstStyle/>
        <a:p>
          <a:endParaRPr lang="en-US"/>
        </a:p>
      </dgm:t>
    </dgm:pt>
    <dgm:pt modelId="{8AAAFA7F-46DB-4D9A-95D1-D7C1D04983F0}" type="pres">
      <dgm:prSet presAssocID="{C9A533A1-35A8-4D79-957C-A23E46E9B4C5}" presName="sp" presStyleCnt="0"/>
      <dgm:spPr/>
    </dgm:pt>
    <dgm:pt modelId="{E255B0C9-70DD-436A-8728-1F880D82A87B}" type="pres">
      <dgm:prSet presAssocID="{42AC40C9-A7F3-4B7E-BC5C-A18020BB1E3F}" presName="linNode" presStyleCnt="0"/>
      <dgm:spPr/>
    </dgm:pt>
    <dgm:pt modelId="{53905F37-8746-4E68-8A42-2B6D50089327}" type="pres">
      <dgm:prSet presAssocID="{42AC40C9-A7F3-4B7E-BC5C-A18020BB1E3F}" presName="parentText" presStyleLbl="node1" presStyleIdx="7" presStyleCnt="10">
        <dgm:presLayoutVars>
          <dgm:chMax val="1"/>
          <dgm:bulletEnabled val="1"/>
        </dgm:presLayoutVars>
      </dgm:prSet>
      <dgm:spPr>
        <a:prstGeom prst="downArrowCallout">
          <a:avLst/>
        </a:prstGeom>
      </dgm:spPr>
      <dgm:t>
        <a:bodyPr/>
        <a:lstStyle/>
        <a:p>
          <a:endParaRPr lang="en-US"/>
        </a:p>
      </dgm:t>
    </dgm:pt>
    <dgm:pt modelId="{93662A3A-1C17-443C-AB3F-C7D45E2B9E7D}" type="pres">
      <dgm:prSet presAssocID="{42AC40C9-A7F3-4B7E-BC5C-A18020BB1E3F}" presName="descendantText" presStyleLbl="alignAccFollowNode1" presStyleIdx="7" presStyleCnt="9" custScaleY="106638" custLinFactNeighborX="1439" custLinFactNeighborY="-26045">
        <dgm:presLayoutVars>
          <dgm:bulletEnabled val="1"/>
        </dgm:presLayoutVars>
      </dgm:prSet>
      <dgm:spPr/>
      <dgm:t>
        <a:bodyPr/>
        <a:lstStyle/>
        <a:p>
          <a:endParaRPr lang="en-US"/>
        </a:p>
      </dgm:t>
    </dgm:pt>
    <dgm:pt modelId="{7EB01B9A-528A-44F1-B579-B08AD24FFE43}" type="pres">
      <dgm:prSet presAssocID="{36F76414-41AA-431C-94D3-84BE30733637}" presName="sp" presStyleCnt="0"/>
      <dgm:spPr/>
    </dgm:pt>
    <dgm:pt modelId="{BBD845E7-0A3F-4E87-AA5B-E73D00CE7466}" type="pres">
      <dgm:prSet presAssocID="{9BCFA939-C635-4B7B-BECE-EC004C738E38}" presName="linNode" presStyleCnt="0"/>
      <dgm:spPr/>
    </dgm:pt>
    <dgm:pt modelId="{732B471F-5E9E-4E86-81AC-7A66EB05FCD6}" type="pres">
      <dgm:prSet presAssocID="{9BCFA939-C635-4B7B-BECE-EC004C738E38}" presName="parentText" presStyleLbl="node1" presStyleIdx="8" presStyleCnt="10">
        <dgm:presLayoutVars>
          <dgm:chMax val="1"/>
          <dgm:bulletEnabled val="1"/>
        </dgm:presLayoutVars>
      </dgm:prSet>
      <dgm:spPr>
        <a:prstGeom prst="downArrowCallout">
          <a:avLst/>
        </a:prstGeom>
      </dgm:spPr>
      <dgm:t>
        <a:bodyPr/>
        <a:lstStyle/>
        <a:p>
          <a:endParaRPr lang="en-US"/>
        </a:p>
      </dgm:t>
    </dgm:pt>
    <dgm:pt modelId="{41BC996C-C426-40CC-B194-E84A3904A029}" type="pres">
      <dgm:prSet presAssocID="{9BCFA939-C635-4B7B-BECE-EC004C738E38}" presName="descendantText" presStyleLbl="alignAccFollowNode1" presStyleIdx="8" presStyleCnt="9" custScaleY="104614" custLinFactNeighborY="-21156">
        <dgm:presLayoutVars>
          <dgm:bulletEnabled val="1"/>
        </dgm:presLayoutVars>
      </dgm:prSet>
      <dgm:spPr/>
      <dgm:t>
        <a:bodyPr/>
        <a:lstStyle/>
        <a:p>
          <a:endParaRPr lang="en-US"/>
        </a:p>
      </dgm:t>
    </dgm:pt>
    <dgm:pt modelId="{248CD477-5CD8-4F03-BAFF-5E26B0C394E1}" type="pres">
      <dgm:prSet presAssocID="{CB52F7EE-786A-4678-A7E7-EEA3CDE3C171}" presName="sp" presStyleCnt="0"/>
      <dgm:spPr/>
    </dgm:pt>
    <dgm:pt modelId="{EF444403-4FA9-48AB-B12A-30BAA26B8303}" type="pres">
      <dgm:prSet presAssocID="{855C6DC9-C4E2-40EE-A530-191B485E8453}" presName="linNode" presStyleCnt="0"/>
      <dgm:spPr/>
    </dgm:pt>
    <dgm:pt modelId="{A911B9D3-A5EA-42D2-962B-F7673D31131B}" type="pres">
      <dgm:prSet presAssocID="{855C6DC9-C4E2-40EE-A530-191B485E8453}" presName="parentText" presStyleLbl="node1" presStyleIdx="9" presStyleCnt="10" custScaleY="50942">
        <dgm:presLayoutVars>
          <dgm:chMax val="1"/>
          <dgm:bulletEnabled val="1"/>
        </dgm:presLayoutVars>
      </dgm:prSet>
      <dgm:spPr>
        <a:prstGeom prst="rect">
          <a:avLst/>
        </a:prstGeom>
      </dgm:spPr>
      <dgm:t>
        <a:bodyPr/>
        <a:lstStyle/>
        <a:p>
          <a:endParaRPr lang="en-US"/>
        </a:p>
      </dgm:t>
    </dgm:pt>
  </dgm:ptLst>
  <dgm:cxnLst>
    <dgm:cxn modelId="{CDCDE7C3-3A65-42B0-9933-B1D6489AD10B}" type="presOf" srcId="{9BCFA939-C635-4B7B-BECE-EC004C738E38}" destId="{732B471F-5E9E-4E86-81AC-7A66EB05FCD6}" srcOrd="0" destOrd="0" presId="urn:microsoft.com/office/officeart/2005/8/layout/vList5"/>
    <dgm:cxn modelId="{A21ACF10-EF1C-46F8-AEBC-44E2420F55E5}" srcId="{69D0B259-7CBE-46B3-9926-D7AC32B70052}" destId="{DA07BAF8-1A9F-470C-A7EA-00FE0B54F780}" srcOrd="0" destOrd="0" parTransId="{7C46AA6D-9210-42D0-985F-5BB2224178AE}" sibTransId="{EADD53B9-5E52-46E0-85FC-046BD69E49BE}"/>
    <dgm:cxn modelId="{86FF2FE1-6F03-4A52-9926-C8DD2DFF8414}" type="presOf" srcId="{C4FB3AD5-C5B2-40A5-B4F2-E73D7E84F95B}" destId="{C7B42A03-8918-4E72-B8A2-3147E791FD82}" srcOrd="0" destOrd="0" presId="urn:microsoft.com/office/officeart/2005/8/layout/vList5"/>
    <dgm:cxn modelId="{5B4E0D7C-4105-4216-961A-90A0E7FF9B69}" srcId="{5630DDD0-58BC-42B7-B658-EF0FB1711FC0}" destId="{8A9E7E2B-43BC-4673-88A1-E3A914A52F88}" srcOrd="0" destOrd="0" parTransId="{FC8C1941-6BD9-4BC2-BB63-E6DB15DA4405}" sibTransId="{D47F1160-4C12-4EEF-94F1-53F1DBB6273B}"/>
    <dgm:cxn modelId="{C4D39FB1-327C-4D1F-9B5E-D4B8D92B4824}" srcId="{C4FB3AD5-C5B2-40A5-B4F2-E73D7E84F95B}" destId="{9BCFA939-C635-4B7B-BECE-EC004C738E38}" srcOrd="8" destOrd="0" parTransId="{47AE2FB3-5781-450E-BF87-4C0E52CA20D0}" sibTransId="{CB52F7EE-786A-4678-A7E7-EEA3CDE3C171}"/>
    <dgm:cxn modelId="{1365E188-B286-439A-881F-B9F53F101EE3}" srcId="{9BCFA939-C635-4B7B-BECE-EC004C738E38}" destId="{A69E0EC6-7FBC-466C-B452-BBAAF91236E3}" srcOrd="0" destOrd="0" parTransId="{74C0B968-122B-4B8A-A224-348D8C291054}" sibTransId="{3807780D-C20A-4C2D-8FE2-BDE28D2AD9A7}"/>
    <dgm:cxn modelId="{03500D60-47E1-45C5-8A8B-CA703EC34C88}" type="presOf" srcId="{5FEDA0B0-0AD0-4316-9990-41774ECE5594}" destId="{E038C5C3-D8B5-4C1F-B396-C44566FAC2D8}" srcOrd="0" destOrd="0" presId="urn:microsoft.com/office/officeart/2005/8/layout/vList5"/>
    <dgm:cxn modelId="{B66143FA-3592-4A58-B914-08C3B3775D17}" type="presOf" srcId="{42774754-ED0F-4315-80AD-E9C6164B882D}" destId="{93662A3A-1C17-443C-AB3F-C7D45E2B9E7D}" srcOrd="0" destOrd="0" presId="urn:microsoft.com/office/officeart/2005/8/layout/vList5"/>
    <dgm:cxn modelId="{03062AAF-0A75-4B99-92C9-567260701046}" type="presOf" srcId="{F72375FB-808F-40A5-B2DE-D8940A2922F7}" destId="{9A55DC31-F173-4BE5-ADC4-4E5697EE5367}" srcOrd="0" destOrd="0" presId="urn:microsoft.com/office/officeart/2005/8/layout/vList5"/>
    <dgm:cxn modelId="{2CE8228C-E026-41C8-AE44-35C4D072DF98}" type="presOf" srcId="{DD6E25E1-0CFC-4176-B569-9659E2BEA0BB}" destId="{6AE759CB-3AA0-46A1-BA5C-E909C782E645}" srcOrd="0" destOrd="0" presId="urn:microsoft.com/office/officeart/2005/8/layout/vList5"/>
    <dgm:cxn modelId="{FE89D844-7A5A-40F0-8CBC-39BC694CE7A2}" type="presOf" srcId="{A98E84EE-7EE6-4DC3-BC19-EE38622C17E2}" destId="{9AB358B8-DF0D-483B-9A55-BCA086AC2B64}" srcOrd="0" destOrd="0" presId="urn:microsoft.com/office/officeart/2005/8/layout/vList5"/>
    <dgm:cxn modelId="{4AE82992-C335-4506-A409-A84BF7D193D3}" srcId="{C4FB3AD5-C5B2-40A5-B4F2-E73D7E84F95B}" destId="{51F9A8F9-2979-4DB7-8230-0D86185F8B2C}" srcOrd="5" destOrd="0" parTransId="{B0DF9152-0F8A-4F3C-8C38-729A261A93C6}" sibTransId="{AF8A8E16-112F-44BA-83A3-66D3AE8D9E3E}"/>
    <dgm:cxn modelId="{681CAC12-7D88-4784-8821-B650D966628A}" type="presOf" srcId="{42AC40C9-A7F3-4B7E-BC5C-A18020BB1E3F}" destId="{53905F37-8746-4E68-8A42-2B6D50089327}" srcOrd="0" destOrd="0" presId="urn:microsoft.com/office/officeart/2005/8/layout/vList5"/>
    <dgm:cxn modelId="{6817A47D-A663-472D-92E2-7E784989E9B4}" type="presOf" srcId="{8A9E7E2B-43BC-4673-88A1-E3A914A52F88}" destId="{F520898F-9F88-4571-A55C-870D48869030}" srcOrd="0" destOrd="0" presId="urn:microsoft.com/office/officeart/2005/8/layout/vList5"/>
    <dgm:cxn modelId="{B5D86450-2427-497F-B3E7-A6B438325927}" srcId="{42AC40C9-A7F3-4B7E-BC5C-A18020BB1E3F}" destId="{42774754-ED0F-4315-80AD-E9C6164B882D}" srcOrd="0" destOrd="0" parTransId="{DE566924-29D1-4C00-B2C2-B5128F06C06E}" sibTransId="{0845482C-1145-413F-9627-C34CE1CCED00}"/>
    <dgm:cxn modelId="{CFA1A7BB-FBE4-4DCD-AA95-DE4E42CF8B9B}" srcId="{C4FB3AD5-C5B2-40A5-B4F2-E73D7E84F95B}" destId="{855C6DC9-C4E2-40EE-A530-191B485E8453}" srcOrd="9" destOrd="0" parTransId="{81F12F6A-9E29-48DC-BF1B-19301FEAA227}" sibTransId="{A626CA03-4A1A-4404-8DFC-DAE5738779E9}"/>
    <dgm:cxn modelId="{2D61A415-2831-4389-B44F-5BAB5ED63B5C}" type="presOf" srcId="{C7FA59D3-1D98-416E-BD34-49EB93B38CC0}" destId="{A311AB89-6C77-4180-B94B-325414A20586}" srcOrd="0" destOrd="0" presId="urn:microsoft.com/office/officeart/2005/8/layout/vList5"/>
    <dgm:cxn modelId="{CF6A251F-B80E-46E3-AE9D-B5336A2CBA14}" type="presOf" srcId="{51F9A8F9-2979-4DB7-8230-0D86185F8B2C}" destId="{DC0BA7BD-9BE0-4B68-B3C5-92FF7CD61C29}" srcOrd="0" destOrd="0" presId="urn:microsoft.com/office/officeart/2005/8/layout/vList5"/>
    <dgm:cxn modelId="{08DF3F89-AF6A-4A0F-A1F9-03B96BCC780D}" srcId="{C4FB3AD5-C5B2-40A5-B4F2-E73D7E84F95B}" destId="{F72375FB-808F-40A5-B2DE-D8940A2922F7}" srcOrd="3" destOrd="0" parTransId="{4E9CFF55-F7CC-4156-A23F-065F9BEB4C14}" sibTransId="{2386C523-AC4B-483E-9E11-F2EE574227E2}"/>
    <dgm:cxn modelId="{1DB3B8CF-35E0-43BA-8B79-C2F5B04FC1BC}" type="presOf" srcId="{14327783-44B7-400E-8C22-5A8299C643D8}" destId="{2D1EE773-47A9-4518-9B77-A119DD9077CB}" srcOrd="0" destOrd="0" presId="urn:microsoft.com/office/officeart/2005/8/layout/vList5"/>
    <dgm:cxn modelId="{79B24C1C-B754-433F-9CD0-2C5C7997527C}" srcId="{C4FB3AD5-C5B2-40A5-B4F2-E73D7E84F95B}" destId="{5630DDD0-58BC-42B7-B658-EF0FB1711FC0}" srcOrd="2" destOrd="0" parTransId="{F7CB0683-36B8-40BF-A54B-A723BF853D94}" sibTransId="{3B98DA20-2DB4-464C-962A-388E5C38673D}"/>
    <dgm:cxn modelId="{E23767FE-E4A6-43EA-90C0-CC879703FF6C}" type="presOf" srcId="{37E1C47E-BA9E-43D6-9123-7ACC6A5850EA}" destId="{17822B4E-D184-4EE1-BB59-84477803920A}" srcOrd="0" destOrd="0" presId="urn:microsoft.com/office/officeart/2005/8/layout/vList5"/>
    <dgm:cxn modelId="{B0BA4F15-B2E1-4BBD-A05F-9D2D86F7BCFA}" type="presOf" srcId="{69D0B259-7CBE-46B3-9926-D7AC32B70052}" destId="{22E62625-B97D-4809-9904-8655FFA94636}" srcOrd="0" destOrd="0" presId="urn:microsoft.com/office/officeart/2005/8/layout/vList5"/>
    <dgm:cxn modelId="{EA2EDE61-863F-4C7B-B939-F30DD73165FD}" srcId="{5FEDA0B0-0AD0-4316-9990-41774ECE5594}" destId="{C7FA59D3-1D98-416E-BD34-49EB93B38CC0}" srcOrd="0" destOrd="0" parTransId="{DFBFBD2C-005C-4EA8-9584-7E59A6BDBEAF}" sibTransId="{42BA438E-1965-4ADC-B948-A02CD7D2DCCC}"/>
    <dgm:cxn modelId="{A451934D-7E6B-45AC-8E7B-6DCFA9CE20F5}" srcId="{14327783-44B7-400E-8C22-5A8299C643D8}" destId="{DD6E25E1-0CFC-4176-B569-9659E2BEA0BB}" srcOrd="0" destOrd="0" parTransId="{55D986B4-3EDA-4715-9FF7-A0B7DF4DA1B1}" sibTransId="{11DD7BF8-E8F4-4760-AE97-4DAC2A8CBC09}"/>
    <dgm:cxn modelId="{B919F097-DEDB-41D9-8285-45CDACC84B6E}" srcId="{C4FB3AD5-C5B2-40A5-B4F2-E73D7E84F95B}" destId="{5FEDA0B0-0AD0-4316-9990-41774ECE5594}" srcOrd="4" destOrd="0" parTransId="{46C89FCA-EC8B-45AB-9CA5-645D839563EB}" sibTransId="{3C354BC2-176F-40DC-A72A-81BBDF39A32D}"/>
    <dgm:cxn modelId="{8107E5F3-9856-4481-9267-26F8EC624CB2}" srcId="{C4FB3AD5-C5B2-40A5-B4F2-E73D7E84F95B}" destId="{A98E84EE-7EE6-4DC3-BC19-EE38622C17E2}" srcOrd="1" destOrd="0" parTransId="{34236F50-90E5-443C-A859-1C60A4C56FD0}" sibTransId="{545DE708-DCF8-4E66-B708-A6186B1189D8}"/>
    <dgm:cxn modelId="{D68EF339-E666-4777-B015-4703C42C29B1}" type="presOf" srcId="{855C6DC9-C4E2-40EE-A530-191B485E8453}" destId="{A911B9D3-A5EA-42D2-962B-F7673D31131B}" srcOrd="0" destOrd="0" presId="urn:microsoft.com/office/officeart/2005/8/layout/vList5"/>
    <dgm:cxn modelId="{FFA40C82-D94E-442A-8CE3-C9F3B5DEDF8B}" type="presOf" srcId="{5630DDD0-58BC-42B7-B658-EF0FB1711FC0}" destId="{7D740835-B6FF-491B-89ED-E83DD14A9BB9}" srcOrd="0" destOrd="0" presId="urn:microsoft.com/office/officeart/2005/8/layout/vList5"/>
    <dgm:cxn modelId="{FBE87EEF-CD00-4ABD-89A7-FCADCEF86A7A}" type="presOf" srcId="{92BCB82E-3F46-48ED-B8C9-0DA220FE90DF}" destId="{653D6AEC-22A2-4965-9070-344E4F25A660}" srcOrd="0" destOrd="0" presId="urn:microsoft.com/office/officeart/2005/8/layout/vList5"/>
    <dgm:cxn modelId="{4A854B86-9FE8-4ECC-952D-03209D2B2C4A}" srcId="{F72375FB-808F-40A5-B2DE-D8940A2922F7}" destId="{37E1C47E-BA9E-43D6-9123-7ACC6A5850EA}" srcOrd="0" destOrd="0" parTransId="{38784081-C3D7-4C19-9629-C3226B0895D1}" sibTransId="{860FC650-3F3A-41CB-B25E-5193BD60EA01}"/>
    <dgm:cxn modelId="{DE3E37FD-A5E4-49C4-94B8-42D6E261BBC2}" srcId="{C4FB3AD5-C5B2-40A5-B4F2-E73D7E84F95B}" destId="{14327783-44B7-400E-8C22-5A8299C643D8}" srcOrd="0" destOrd="0" parTransId="{FC740FAF-0564-467E-96E7-4B762DFBB76F}" sibTransId="{2548DA49-5BC7-40AE-B4AE-B6B443A001CE}"/>
    <dgm:cxn modelId="{F344791D-615D-425B-B987-3A8E97D12EFF}" type="presOf" srcId="{747E2B9D-15CF-4CE5-B240-8541F8E38C41}" destId="{424AE825-570E-4B6F-84D6-F320C66711E6}" srcOrd="0" destOrd="0" presId="urn:microsoft.com/office/officeart/2005/8/layout/vList5"/>
    <dgm:cxn modelId="{D8221C08-405B-4A55-882C-C9E4D3C7BFA1}" srcId="{51F9A8F9-2979-4DB7-8230-0D86185F8B2C}" destId="{747E2B9D-15CF-4CE5-B240-8541F8E38C41}" srcOrd="0" destOrd="0" parTransId="{AB6F668B-7E58-4A57-8634-960E8EE2B8DC}" sibTransId="{0DACD3B7-878D-49B2-A1DA-0CA23CEFA005}"/>
    <dgm:cxn modelId="{829720D0-2983-4B1D-AE48-9352A0100284}" type="presOf" srcId="{DA07BAF8-1A9F-470C-A7EA-00FE0B54F780}" destId="{315FD5F8-001F-46E3-A301-77D5FD9040CF}" srcOrd="0" destOrd="0" presId="urn:microsoft.com/office/officeart/2005/8/layout/vList5"/>
    <dgm:cxn modelId="{F56EBB29-D6FB-4115-8522-279A9C0608FE}" srcId="{C4FB3AD5-C5B2-40A5-B4F2-E73D7E84F95B}" destId="{42AC40C9-A7F3-4B7E-BC5C-A18020BB1E3F}" srcOrd="7" destOrd="0" parTransId="{A12FBE1C-65DC-46AD-A239-311E00DF2B76}" sibTransId="{36F76414-41AA-431C-94D3-84BE30733637}"/>
    <dgm:cxn modelId="{E9ABB8B5-CA87-41F0-AA45-2058C799EDA6}" srcId="{C4FB3AD5-C5B2-40A5-B4F2-E73D7E84F95B}" destId="{69D0B259-7CBE-46B3-9926-D7AC32B70052}" srcOrd="6" destOrd="0" parTransId="{8726C8C3-4FBC-4B39-A9BF-C203F80CB6C5}" sibTransId="{C9A533A1-35A8-4D79-957C-A23E46E9B4C5}"/>
    <dgm:cxn modelId="{BF2C3BC0-D21B-4DC7-B1F6-74D678905377}" srcId="{A98E84EE-7EE6-4DC3-BC19-EE38622C17E2}" destId="{92BCB82E-3F46-48ED-B8C9-0DA220FE90DF}" srcOrd="0" destOrd="0" parTransId="{EBECABD3-2951-4CC2-B109-B584F181AC0F}" sibTransId="{9D6F8C57-BCF8-46AA-82C2-352B56D1DAA6}"/>
    <dgm:cxn modelId="{DBD7D8CE-4A46-4EE0-BE68-0229C5B274A0}" type="presOf" srcId="{A69E0EC6-7FBC-466C-B452-BBAAF91236E3}" destId="{41BC996C-C426-40CC-B194-E84A3904A029}" srcOrd="0" destOrd="0" presId="urn:microsoft.com/office/officeart/2005/8/layout/vList5"/>
    <dgm:cxn modelId="{517BB09A-9D45-4828-8B78-A61808D5A990}" type="presParOf" srcId="{C7B42A03-8918-4E72-B8A2-3147E791FD82}" destId="{C4526174-3ECF-404A-8B0B-BD0C7B03BA68}" srcOrd="0" destOrd="0" presId="urn:microsoft.com/office/officeart/2005/8/layout/vList5"/>
    <dgm:cxn modelId="{E4FA6204-1AE2-4001-AEC9-884061D26247}" type="presParOf" srcId="{C4526174-3ECF-404A-8B0B-BD0C7B03BA68}" destId="{2D1EE773-47A9-4518-9B77-A119DD9077CB}" srcOrd="0" destOrd="0" presId="urn:microsoft.com/office/officeart/2005/8/layout/vList5"/>
    <dgm:cxn modelId="{42250CEA-41B9-49A1-BD3D-5C3902E48D0E}" type="presParOf" srcId="{C4526174-3ECF-404A-8B0B-BD0C7B03BA68}" destId="{6AE759CB-3AA0-46A1-BA5C-E909C782E645}" srcOrd="1" destOrd="0" presId="urn:microsoft.com/office/officeart/2005/8/layout/vList5"/>
    <dgm:cxn modelId="{6C3CE832-37F5-4528-8CF4-ED2F526264B0}" type="presParOf" srcId="{C7B42A03-8918-4E72-B8A2-3147E791FD82}" destId="{DDBE288B-506E-410C-8C7E-37DF7A66DF82}" srcOrd="1" destOrd="0" presId="urn:microsoft.com/office/officeart/2005/8/layout/vList5"/>
    <dgm:cxn modelId="{446D659F-CEE2-4F4D-ACDB-CBDD83EC25C7}" type="presParOf" srcId="{C7B42A03-8918-4E72-B8A2-3147E791FD82}" destId="{85E69C4D-2F57-45FB-B995-918FD97D1AF2}" srcOrd="2" destOrd="0" presId="urn:microsoft.com/office/officeart/2005/8/layout/vList5"/>
    <dgm:cxn modelId="{F950D5E5-407D-4DDC-BCE6-38CC2AB17646}" type="presParOf" srcId="{85E69C4D-2F57-45FB-B995-918FD97D1AF2}" destId="{9AB358B8-DF0D-483B-9A55-BCA086AC2B64}" srcOrd="0" destOrd="0" presId="urn:microsoft.com/office/officeart/2005/8/layout/vList5"/>
    <dgm:cxn modelId="{B59CE1FF-C44D-4159-A3B7-F7E38F3172DF}" type="presParOf" srcId="{85E69C4D-2F57-45FB-B995-918FD97D1AF2}" destId="{653D6AEC-22A2-4965-9070-344E4F25A660}" srcOrd="1" destOrd="0" presId="urn:microsoft.com/office/officeart/2005/8/layout/vList5"/>
    <dgm:cxn modelId="{72010207-D99E-461E-88FC-8FBEA95E85A3}" type="presParOf" srcId="{C7B42A03-8918-4E72-B8A2-3147E791FD82}" destId="{F096B74F-1631-4027-AD3D-4330B37B9BD5}" srcOrd="3" destOrd="0" presId="urn:microsoft.com/office/officeart/2005/8/layout/vList5"/>
    <dgm:cxn modelId="{F72E7EBA-E94B-4599-8DFB-74A7DCF714DC}" type="presParOf" srcId="{C7B42A03-8918-4E72-B8A2-3147E791FD82}" destId="{F71CA72E-397D-423B-B91A-B85E91B6832E}" srcOrd="4" destOrd="0" presId="urn:microsoft.com/office/officeart/2005/8/layout/vList5"/>
    <dgm:cxn modelId="{FD13BBF6-B743-4507-B857-6D12B2B1DAAA}" type="presParOf" srcId="{F71CA72E-397D-423B-B91A-B85E91B6832E}" destId="{7D740835-B6FF-491B-89ED-E83DD14A9BB9}" srcOrd="0" destOrd="0" presId="urn:microsoft.com/office/officeart/2005/8/layout/vList5"/>
    <dgm:cxn modelId="{1877AE15-2AFB-4102-9E3B-96727E817AAE}" type="presParOf" srcId="{F71CA72E-397D-423B-B91A-B85E91B6832E}" destId="{F520898F-9F88-4571-A55C-870D48869030}" srcOrd="1" destOrd="0" presId="urn:microsoft.com/office/officeart/2005/8/layout/vList5"/>
    <dgm:cxn modelId="{3312B40E-5E83-48FF-9700-CB46319AEE9F}" type="presParOf" srcId="{C7B42A03-8918-4E72-B8A2-3147E791FD82}" destId="{4EF66A9B-E702-44E6-941D-90ECB9DA20AF}" srcOrd="5" destOrd="0" presId="urn:microsoft.com/office/officeart/2005/8/layout/vList5"/>
    <dgm:cxn modelId="{9DC55868-39EB-4800-87C3-E33CA2ED3013}" type="presParOf" srcId="{C7B42A03-8918-4E72-B8A2-3147E791FD82}" destId="{E4D0F6C3-DBFB-4B1D-B6A5-9C3A08FA7C1F}" srcOrd="6" destOrd="0" presId="urn:microsoft.com/office/officeart/2005/8/layout/vList5"/>
    <dgm:cxn modelId="{7B98D9AD-E34D-47A0-A0DB-1B18393C14C6}" type="presParOf" srcId="{E4D0F6C3-DBFB-4B1D-B6A5-9C3A08FA7C1F}" destId="{9A55DC31-F173-4BE5-ADC4-4E5697EE5367}" srcOrd="0" destOrd="0" presId="urn:microsoft.com/office/officeart/2005/8/layout/vList5"/>
    <dgm:cxn modelId="{EC2FA8EC-9A18-42D0-B58C-927B062F5B15}" type="presParOf" srcId="{E4D0F6C3-DBFB-4B1D-B6A5-9C3A08FA7C1F}" destId="{17822B4E-D184-4EE1-BB59-84477803920A}" srcOrd="1" destOrd="0" presId="urn:microsoft.com/office/officeart/2005/8/layout/vList5"/>
    <dgm:cxn modelId="{FE349908-F491-446C-8203-FC1051E3D456}" type="presParOf" srcId="{C7B42A03-8918-4E72-B8A2-3147E791FD82}" destId="{AF6AFC53-62DF-49DE-9736-316DE865F9B5}" srcOrd="7" destOrd="0" presId="urn:microsoft.com/office/officeart/2005/8/layout/vList5"/>
    <dgm:cxn modelId="{EF5C5D21-3E64-4C44-8E83-BF7C9E254682}" type="presParOf" srcId="{C7B42A03-8918-4E72-B8A2-3147E791FD82}" destId="{425A6CCF-4A47-41E2-9E3C-74DD7243A3C1}" srcOrd="8" destOrd="0" presId="urn:microsoft.com/office/officeart/2005/8/layout/vList5"/>
    <dgm:cxn modelId="{4C752A16-64B1-4C4D-A1B9-BFE7F20E0BD2}" type="presParOf" srcId="{425A6CCF-4A47-41E2-9E3C-74DD7243A3C1}" destId="{E038C5C3-D8B5-4C1F-B396-C44566FAC2D8}" srcOrd="0" destOrd="0" presId="urn:microsoft.com/office/officeart/2005/8/layout/vList5"/>
    <dgm:cxn modelId="{99A97352-45B7-482B-9E3F-4348298025B9}" type="presParOf" srcId="{425A6CCF-4A47-41E2-9E3C-74DD7243A3C1}" destId="{A311AB89-6C77-4180-B94B-325414A20586}" srcOrd="1" destOrd="0" presId="urn:microsoft.com/office/officeart/2005/8/layout/vList5"/>
    <dgm:cxn modelId="{4D039C26-3EF5-40DB-924C-BB4C8CE9FB58}" type="presParOf" srcId="{C7B42A03-8918-4E72-B8A2-3147E791FD82}" destId="{986ECF05-B9B0-4266-B369-0E86D7CCD91A}" srcOrd="9" destOrd="0" presId="urn:microsoft.com/office/officeart/2005/8/layout/vList5"/>
    <dgm:cxn modelId="{F572C9EC-A7AC-4F8E-AF42-39FA6DAAFAA7}" type="presParOf" srcId="{C7B42A03-8918-4E72-B8A2-3147E791FD82}" destId="{D56137EF-7954-4A46-90B8-71BC7B01FC6D}" srcOrd="10" destOrd="0" presId="urn:microsoft.com/office/officeart/2005/8/layout/vList5"/>
    <dgm:cxn modelId="{A735F2F3-68BD-46CE-870B-F9D2D64E0CDA}" type="presParOf" srcId="{D56137EF-7954-4A46-90B8-71BC7B01FC6D}" destId="{DC0BA7BD-9BE0-4B68-B3C5-92FF7CD61C29}" srcOrd="0" destOrd="0" presId="urn:microsoft.com/office/officeart/2005/8/layout/vList5"/>
    <dgm:cxn modelId="{77103FC9-2557-4CC8-85E3-1948A6A09182}" type="presParOf" srcId="{D56137EF-7954-4A46-90B8-71BC7B01FC6D}" destId="{424AE825-570E-4B6F-84D6-F320C66711E6}" srcOrd="1" destOrd="0" presId="urn:microsoft.com/office/officeart/2005/8/layout/vList5"/>
    <dgm:cxn modelId="{1F13033C-16EE-475A-A7AA-D18FD31E9CE1}" type="presParOf" srcId="{C7B42A03-8918-4E72-B8A2-3147E791FD82}" destId="{F1F27862-B159-49D0-A479-2734D7CA45F1}" srcOrd="11" destOrd="0" presId="urn:microsoft.com/office/officeart/2005/8/layout/vList5"/>
    <dgm:cxn modelId="{AB099906-8D4A-4B8F-A903-157837357ED5}" type="presParOf" srcId="{C7B42A03-8918-4E72-B8A2-3147E791FD82}" destId="{9A403158-502A-43F6-A86E-A402FC2CD077}" srcOrd="12" destOrd="0" presId="urn:microsoft.com/office/officeart/2005/8/layout/vList5"/>
    <dgm:cxn modelId="{829058E0-0850-42CC-92E7-5CE182741D42}" type="presParOf" srcId="{9A403158-502A-43F6-A86E-A402FC2CD077}" destId="{22E62625-B97D-4809-9904-8655FFA94636}" srcOrd="0" destOrd="0" presId="urn:microsoft.com/office/officeart/2005/8/layout/vList5"/>
    <dgm:cxn modelId="{E2A61BB2-3F6B-4732-82C7-B373D50849DE}" type="presParOf" srcId="{9A403158-502A-43F6-A86E-A402FC2CD077}" destId="{315FD5F8-001F-46E3-A301-77D5FD9040CF}" srcOrd="1" destOrd="0" presId="urn:microsoft.com/office/officeart/2005/8/layout/vList5"/>
    <dgm:cxn modelId="{3880289D-2F10-4781-BF0B-572965747E2E}" type="presParOf" srcId="{C7B42A03-8918-4E72-B8A2-3147E791FD82}" destId="{8AAAFA7F-46DB-4D9A-95D1-D7C1D04983F0}" srcOrd="13" destOrd="0" presId="urn:microsoft.com/office/officeart/2005/8/layout/vList5"/>
    <dgm:cxn modelId="{F05FC03A-29F8-42F1-8B87-FD395DFD8653}" type="presParOf" srcId="{C7B42A03-8918-4E72-B8A2-3147E791FD82}" destId="{E255B0C9-70DD-436A-8728-1F880D82A87B}" srcOrd="14" destOrd="0" presId="urn:microsoft.com/office/officeart/2005/8/layout/vList5"/>
    <dgm:cxn modelId="{97DB2FD6-F971-47F1-B53E-A320F3B8F0AC}" type="presParOf" srcId="{E255B0C9-70DD-436A-8728-1F880D82A87B}" destId="{53905F37-8746-4E68-8A42-2B6D50089327}" srcOrd="0" destOrd="0" presId="urn:microsoft.com/office/officeart/2005/8/layout/vList5"/>
    <dgm:cxn modelId="{4F9EC1B2-301E-4708-8C7F-A9BEEC81015E}" type="presParOf" srcId="{E255B0C9-70DD-436A-8728-1F880D82A87B}" destId="{93662A3A-1C17-443C-AB3F-C7D45E2B9E7D}" srcOrd="1" destOrd="0" presId="urn:microsoft.com/office/officeart/2005/8/layout/vList5"/>
    <dgm:cxn modelId="{1A0A304E-16C8-4FEB-9879-D0A666D956E4}" type="presParOf" srcId="{C7B42A03-8918-4E72-B8A2-3147E791FD82}" destId="{7EB01B9A-528A-44F1-B579-B08AD24FFE43}" srcOrd="15" destOrd="0" presId="urn:microsoft.com/office/officeart/2005/8/layout/vList5"/>
    <dgm:cxn modelId="{66204F6B-B8EF-4476-B9EF-F17314380EA1}" type="presParOf" srcId="{C7B42A03-8918-4E72-B8A2-3147E791FD82}" destId="{BBD845E7-0A3F-4E87-AA5B-E73D00CE7466}" srcOrd="16" destOrd="0" presId="urn:microsoft.com/office/officeart/2005/8/layout/vList5"/>
    <dgm:cxn modelId="{6448A673-094C-4396-BA6D-9B58AC785086}" type="presParOf" srcId="{BBD845E7-0A3F-4E87-AA5B-E73D00CE7466}" destId="{732B471F-5E9E-4E86-81AC-7A66EB05FCD6}" srcOrd="0" destOrd="0" presId="urn:microsoft.com/office/officeart/2005/8/layout/vList5"/>
    <dgm:cxn modelId="{59C2F6B6-E080-4F99-9A58-B624C46588F0}" type="presParOf" srcId="{BBD845E7-0A3F-4E87-AA5B-E73D00CE7466}" destId="{41BC996C-C426-40CC-B194-E84A3904A029}" srcOrd="1" destOrd="0" presId="urn:microsoft.com/office/officeart/2005/8/layout/vList5"/>
    <dgm:cxn modelId="{25FCB357-EAEF-42B0-974A-9EE0F9D05516}" type="presParOf" srcId="{C7B42A03-8918-4E72-B8A2-3147E791FD82}" destId="{248CD477-5CD8-4F03-BAFF-5E26B0C394E1}" srcOrd="17" destOrd="0" presId="urn:microsoft.com/office/officeart/2005/8/layout/vList5"/>
    <dgm:cxn modelId="{2E4949D4-650C-478A-AF3E-B84450B32269}" type="presParOf" srcId="{C7B42A03-8918-4E72-B8A2-3147E791FD82}" destId="{EF444403-4FA9-48AB-B12A-30BAA26B8303}" srcOrd="18" destOrd="0" presId="urn:microsoft.com/office/officeart/2005/8/layout/vList5"/>
    <dgm:cxn modelId="{051B5688-30A8-4C25-B5EC-E03F0AE89113}" type="presParOf" srcId="{EF444403-4FA9-48AB-B12A-30BAA26B8303}" destId="{A911B9D3-A5EA-42D2-962B-F7673D31131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2A127-A260-43C0-97D8-BB84CC4425BE}">
      <dsp:nvSpPr>
        <dsp:cNvPr id="0" name=""/>
        <dsp:cNvSpPr/>
      </dsp:nvSpPr>
      <dsp:spPr>
        <a:xfrm>
          <a:off x="0" y="279683"/>
          <a:ext cx="1491688" cy="54147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2011 Census</a:t>
          </a:r>
          <a:endParaRPr lang="en-US" sz="1600" kern="1200" dirty="0"/>
        </a:p>
      </dsp:txBody>
      <dsp:txXfrm>
        <a:off x="0" y="279683"/>
        <a:ext cx="1491688" cy="541475"/>
      </dsp:txXfrm>
    </dsp:sp>
    <dsp:sp modelId="{D969352B-79C7-4528-A3AB-4EAC7F4260F6}">
      <dsp:nvSpPr>
        <dsp:cNvPr id="0" name=""/>
        <dsp:cNvSpPr/>
      </dsp:nvSpPr>
      <dsp:spPr>
        <a:xfrm>
          <a:off x="2480" y="815013"/>
          <a:ext cx="1491688" cy="10980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Digital First</a:t>
          </a:r>
          <a:endParaRPr lang="en-US" sz="1200" kern="1200" dirty="0"/>
        </a:p>
        <a:p>
          <a:pPr marL="114300" lvl="1" indent="-114300" algn="l" defTabSz="533400">
            <a:lnSpc>
              <a:spcPct val="90000"/>
            </a:lnSpc>
            <a:spcBef>
              <a:spcPct val="0"/>
            </a:spcBef>
            <a:spcAft>
              <a:spcPct val="15000"/>
            </a:spcAft>
            <a:buChar char="••"/>
          </a:pPr>
          <a:r>
            <a:rPr lang="en-US" sz="1200" kern="1200" dirty="0" smtClean="0"/>
            <a:t>Royal Mail delivery</a:t>
          </a:r>
          <a:endParaRPr lang="en-US" sz="1200" kern="1200" dirty="0"/>
        </a:p>
        <a:p>
          <a:pPr marL="114300" lvl="1" indent="-114300" algn="l" defTabSz="533400">
            <a:lnSpc>
              <a:spcPct val="90000"/>
            </a:lnSpc>
            <a:spcBef>
              <a:spcPct val="0"/>
            </a:spcBef>
            <a:spcAft>
              <a:spcPct val="15000"/>
            </a:spcAft>
            <a:buChar char="••"/>
          </a:pPr>
          <a:r>
            <a:rPr lang="en-US" sz="1200" kern="1200" dirty="0" smtClean="0"/>
            <a:t>Communal Establishments</a:t>
          </a:r>
          <a:endParaRPr lang="en-US" sz="1200" kern="1200" dirty="0"/>
        </a:p>
        <a:p>
          <a:pPr marL="114300" lvl="1" indent="-114300" algn="l" defTabSz="533400">
            <a:lnSpc>
              <a:spcPct val="90000"/>
            </a:lnSpc>
            <a:spcBef>
              <a:spcPct val="0"/>
            </a:spcBef>
            <a:spcAft>
              <a:spcPct val="15000"/>
            </a:spcAft>
            <a:buChar char="••"/>
          </a:pPr>
          <a:r>
            <a:rPr lang="en-US" sz="1200" kern="1200" dirty="0" smtClean="0"/>
            <a:t>Contact materials</a:t>
          </a:r>
          <a:endParaRPr lang="en-US" sz="1200" kern="1200" dirty="0"/>
        </a:p>
      </dsp:txBody>
      <dsp:txXfrm>
        <a:off x="2480" y="815013"/>
        <a:ext cx="1491688" cy="1098000"/>
      </dsp:txXfrm>
    </dsp:sp>
    <dsp:sp modelId="{D50DB4B1-F417-4F79-AF90-F20D7B3293BC}">
      <dsp:nvSpPr>
        <dsp:cNvPr id="0" name=""/>
        <dsp:cNvSpPr/>
      </dsp:nvSpPr>
      <dsp:spPr>
        <a:xfrm>
          <a:off x="1703005" y="273537"/>
          <a:ext cx="1491688" cy="54147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2017 Research</a:t>
          </a:r>
          <a:endParaRPr lang="en-US" sz="1600" kern="1200" dirty="0"/>
        </a:p>
      </dsp:txBody>
      <dsp:txXfrm>
        <a:off x="1703005" y="273537"/>
        <a:ext cx="1491688" cy="541475"/>
      </dsp:txXfrm>
    </dsp:sp>
    <dsp:sp modelId="{B75DE583-386B-42F5-AA8C-89969D820722}">
      <dsp:nvSpPr>
        <dsp:cNvPr id="0" name=""/>
        <dsp:cNvSpPr/>
      </dsp:nvSpPr>
      <dsp:spPr>
        <a:xfrm>
          <a:off x="1703005" y="815013"/>
          <a:ext cx="1491688" cy="10980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Non-response follow-up</a:t>
          </a:r>
          <a:endParaRPr lang="en-US" sz="1200" kern="1200" dirty="0"/>
        </a:p>
      </dsp:txBody>
      <dsp:txXfrm>
        <a:off x="1703005" y="815013"/>
        <a:ext cx="1491688" cy="1098000"/>
      </dsp:txXfrm>
    </dsp:sp>
    <dsp:sp modelId="{78D55A3C-0450-4734-904F-EA7B907A829B}">
      <dsp:nvSpPr>
        <dsp:cNvPr id="0" name=""/>
        <dsp:cNvSpPr/>
      </dsp:nvSpPr>
      <dsp:spPr>
        <a:xfrm>
          <a:off x="3403529" y="273537"/>
          <a:ext cx="1491688" cy="54147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2019 Rehearsal</a:t>
          </a:r>
          <a:endParaRPr lang="en-US" sz="1600" kern="1200" dirty="0"/>
        </a:p>
      </dsp:txBody>
      <dsp:txXfrm>
        <a:off x="3403529" y="273537"/>
        <a:ext cx="1491688" cy="541475"/>
      </dsp:txXfrm>
    </dsp:sp>
    <dsp:sp modelId="{0567082D-6B2E-4EB5-9283-74330C8FD202}">
      <dsp:nvSpPr>
        <dsp:cNvPr id="0" name=""/>
        <dsp:cNvSpPr/>
      </dsp:nvSpPr>
      <dsp:spPr>
        <a:xfrm>
          <a:off x="3403529" y="815013"/>
          <a:ext cx="1491688" cy="10980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Contact materials</a:t>
          </a:r>
          <a:endParaRPr lang="en-US" sz="1200" kern="1200" dirty="0"/>
        </a:p>
        <a:p>
          <a:pPr marL="114300" lvl="1" indent="-114300" algn="l" defTabSz="533400">
            <a:lnSpc>
              <a:spcPct val="90000"/>
            </a:lnSpc>
            <a:spcBef>
              <a:spcPct val="0"/>
            </a:spcBef>
            <a:spcAft>
              <a:spcPct val="15000"/>
            </a:spcAft>
            <a:buChar char="••"/>
          </a:pPr>
          <a:r>
            <a:rPr lang="en-US" sz="1200" kern="1200" dirty="0" smtClean="0"/>
            <a:t>Reminder letters</a:t>
          </a:r>
          <a:endParaRPr lang="en-US" sz="1200" kern="1200" dirty="0"/>
        </a:p>
      </dsp:txBody>
      <dsp:txXfrm>
        <a:off x="3403529" y="815013"/>
        <a:ext cx="1491688" cy="1098000"/>
      </dsp:txXfrm>
    </dsp:sp>
    <dsp:sp modelId="{3D85863E-5752-429C-8A45-8806B6DD89D2}">
      <dsp:nvSpPr>
        <dsp:cNvPr id="0" name=""/>
        <dsp:cNvSpPr/>
      </dsp:nvSpPr>
      <dsp:spPr>
        <a:xfrm>
          <a:off x="5104054" y="273537"/>
          <a:ext cx="1491688" cy="541475"/>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2020 Content Audit Review</a:t>
          </a:r>
          <a:endParaRPr lang="en-US" sz="1500" kern="1200" dirty="0"/>
        </a:p>
      </dsp:txBody>
      <dsp:txXfrm>
        <a:off x="5104054" y="273537"/>
        <a:ext cx="1491688" cy="541475"/>
      </dsp:txXfrm>
    </dsp:sp>
    <dsp:sp modelId="{F76761BB-82B8-4202-AB03-CE582575906D}">
      <dsp:nvSpPr>
        <dsp:cNvPr id="0" name=""/>
        <dsp:cNvSpPr/>
      </dsp:nvSpPr>
      <dsp:spPr>
        <a:xfrm>
          <a:off x="5104054" y="815013"/>
          <a:ext cx="1491688" cy="109800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Contact materials</a:t>
          </a:r>
          <a:endParaRPr lang="en-US" sz="1200" kern="1200" dirty="0"/>
        </a:p>
      </dsp:txBody>
      <dsp:txXfrm>
        <a:off x="5104054" y="815013"/>
        <a:ext cx="1491688" cy="109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2C7CB-E858-458F-80D3-156EA03E516C}">
      <dsp:nvSpPr>
        <dsp:cNvPr id="0" name=""/>
        <dsp:cNvSpPr/>
      </dsp:nvSpPr>
      <dsp:spPr>
        <a:xfrm>
          <a:off x="2976" y="565185"/>
          <a:ext cx="922734" cy="74909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Letter</a:t>
          </a:r>
          <a:endParaRPr lang="en-US" sz="1400" kern="1200" dirty="0"/>
        </a:p>
      </dsp:txBody>
      <dsp:txXfrm>
        <a:off x="24916" y="587125"/>
        <a:ext cx="878854" cy="705210"/>
      </dsp:txXfrm>
    </dsp:sp>
    <dsp:sp modelId="{AF66C083-2D36-45AC-BA85-E7074E1A7548}">
      <dsp:nvSpPr>
        <dsp:cNvPr id="0" name=""/>
        <dsp:cNvSpPr/>
      </dsp:nvSpPr>
      <dsp:spPr>
        <a:xfrm>
          <a:off x="1017984" y="825311"/>
          <a:ext cx="195619" cy="2288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017984" y="871079"/>
        <a:ext cx="136933" cy="137302"/>
      </dsp:txXfrm>
    </dsp:sp>
    <dsp:sp modelId="{82A4793F-BC90-4B06-98AE-51ECFE21464E}">
      <dsp:nvSpPr>
        <dsp:cNvPr id="0" name=""/>
        <dsp:cNvSpPr/>
      </dsp:nvSpPr>
      <dsp:spPr>
        <a:xfrm>
          <a:off x="1294804" y="565185"/>
          <a:ext cx="922734" cy="7490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Postcard</a:t>
          </a:r>
          <a:endParaRPr lang="en-US" sz="1400" kern="1200" dirty="0"/>
        </a:p>
      </dsp:txBody>
      <dsp:txXfrm>
        <a:off x="1316744" y="587125"/>
        <a:ext cx="878854" cy="705210"/>
      </dsp:txXfrm>
    </dsp:sp>
    <dsp:sp modelId="{E56AAD04-7415-4C31-A33B-59AE6A53D2E9}">
      <dsp:nvSpPr>
        <dsp:cNvPr id="0" name=""/>
        <dsp:cNvSpPr/>
      </dsp:nvSpPr>
      <dsp:spPr>
        <a:xfrm>
          <a:off x="2309812" y="825311"/>
          <a:ext cx="195619" cy="22883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309812" y="871079"/>
        <a:ext cx="136933" cy="137302"/>
      </dsp:txXfrm>
    </dsp:sp>
    <dsp:sp modelId="{4B47B73D-62A4-428E-95D6-6034910344E0}">
      <dsp:nvSpPr>
        <dsp:cNvPr id="0" name=""/>
        <dsp:cNvSpPr/>
      </dsp:nvSpPr>
      <dsp:spPr>
        <a:xfrm>
          <a:off x="2586632" y="565185"/>
          <a:ext cx="922734" cy="7490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Census Day</a:t>
          </a:r>
          <a:endParaRPr lang="en-US" sz="1400" kern="1200" dirty="0"/>
        </a:p>
      </dsp:txBody>
      <dsp:txXfrm>
        <a:off x="2608572" y="587125"/>
        <a:ext cx="878854" cy="705210"/>
      </dsp:txXfrm>
    </dsp:sp>
    <dsp:sp modelId="{063CC350-D401-4EDB-AF98-BB006E643240}">
      <dsp:nvSpPr>
        <dsp:cNvPr id="0" name=""/>
        <dsp:cNvSpPr/>
      </dsp:nvSpPr>
      <dsp:spPr>
        <a:xfrm>
          <a:off x="3601640" y="825311"/>
          <a:ext cx="195619" cy="22883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601640" y="871079"/>
        <a:ext cx="136933" cy="137302"/>
      </dsp:txXfrm>
    </dsp:sp>
    <dsp:sp modelId="{34C6D968-A2AD-484D-AC4C-3CB43C7A24EA}">
      <dsp:nvSpPr>
        <dsp:cNvPr id="0" name=""/>
        <dsp:cNvSpPr/>
      </dsp:nvSpPr>
      <dsp:spPr>
        <a:xfrm>
          <a:off x="3878460" y="565185"/>
          <a:ext cx="922734" cy="7490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Reminders</a:t>
          </a:r>
          <a:endParaRPr lang="en-US" sz="1400" kern="1200" dirty="0"/>
        </a:p>
      </dsp:txBody>
      <dsp:txXfrm>
        <a:off x="3900400" y="587125"/>
        <a:ext cx="878854" cy="705210"/>
      </dsp:txXfrm>
    </dsp:sp>
    <dsp:sp modelId="{9143F253-EF78-4F33-8739-11679CE12617}">
      <dsp:nvSpPr>
        <dsp:cNvPr id="0" name=""/>
        <dsp:cNvSpPr/>
      </dsp:nvSpPr>
      <dsp:spPr>
        <a:xfrm>
          <a:off x="4893468" y="825311"/>
          <a:ext cx="195619" cy="22883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893468" y="871079"/>
        <a:ext cx="136933" cy="137302"/>
      </dsp:txXfrm>
    </dsp:sp>
    <dsp:sp modelId="{1F71666A-731E-431A-8E72-83DC4E2A5902}">
      <dsp:nvSpPr>
        <dsp:cNvPr id="0" name=""/>
        <dsp:cNvSpPr/>
      </dsp:nvSpPr>
      <dsp:spPr>
        <a:xfrm>
          <a:off x="5170289" y="565185"/>
          <a:ext cx="922734" cy="7490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Non-response follow-up</a:t>
          </a:r>
          <a:endParaRPr lang="en-US" sz="1400" kern="1200" dirty="0"/>
        </a:p>
      </dsp:txBody>
      <dsp:txXfrm>
        <a:off x="5192229" y="587125"/>
        <a:ext cx="878854" cy="705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4793F-BC90-4B06-98AE-51ECFE21464E}">
      <dsp:nvSpPr>
        <dsp:cNvPr id="0" name=""/>
        <dsp:cNvSpPr/>
      </dsp:nvSpPr>
      <dsp:spPr>
        <a:xfrm>
          <a:off x="2976" y="515267"/>
          <a:ext cx="922734" cy="5536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Courier Delivery</a:t>
          </a:r>
          <a:endParaRPr lang="en-US" sz="1400" kern="1200" dirty="0"/>
        </a:p>
      </dsp:txBody>
      <dsp:txXfrm>
        <a:off x="19192" y="531483"/>
        <a:ext cx="890302" cy="521208"/>
      </dsp:txXfrm>
    </dsp:sp>
    <dsp:sp modelId="{E56AAD04-7415-4C31-A33B-59AE6A53D2E9}">
      <dsp:nvSpPr>
        <dsp:cNvPr id="0" name=""/>
        <dsp:cNvSpPr/>
      </dsp:nvSpPr>
      <dsp:spPr>
        <a:xfrm>
          <a:off x="1017984" y="677668"/>
          <a:ext cx="195619" cy="2288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017984" y="723436"/>
        <a:ext cx="136933" cy="137302"/>
      </dsp:txXfrm>
    </dsp:sp>
    <dsp:sp modelId="{4B47B73D-62A4-428E-95D6-6034910344E0}">
      <dsp:nvSpPr>
        <dsp:cNvPr id="0" name=""/>
        <dsp:cNvSpPr/>
      </dsp:nvSpPr>
      <dsp:spPr>
        <a:xfrm>
          <a:off x="1294804" y="515267"/>
          <a:ext cx="922734" cy="5536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Postcard</a:t>
          </a:r>
          <a:endParaRPr lang="en-US" sz="1400" kern="1200" dirty="0"/>
        </a:p>
      </dsp:txBody>
      <dsp:txXfrm>
        <a:off x="1311020" y="531483"/>
        <a:ext cx="890302" cy="521208"/>
      </dsp:txXfrm>
    </dsp:sp>
    <dsp:sp modelId="{063CC350-D401-4EDB-AF98-BB006E643240}">
      <dsp:nvSpPr>
        <dsp:cNvPr id="0" name=""/>
        <dsp:cNvSpPr/>
      </dsp:nvSpPr>
      <dsp:spPr>
        <a:xfrm>
          <a:off x="2309812" y="677668"/>
          <a:ext cx="195619" cy="22883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309812" y="723436"/>
        <a:ext cx="136933" cy="137302"/>
      </dsp:txXfrm>
    </dsp:sp>
    <dsp:sp modelId="{34C6D968-A2AD-484D-AC4C-3CB43C7A24EA}">
      <dsp:nvSpPr>
        <dsp:cNvPr id="0" name=""/>
        <dsp:cNvSpPr/>
      </dsp:nvSpPr>
      <dsp:spPr>
        <a:xfrm>
          <a:off x="2586632" y="515267"/>
          <a:ext cx="922734" cy="5536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Census Day</a:t>
          </a:r>
          <a:endParaRPr lang="en-US" sz="1400" kern="1200" dirty="0"/>
        </a:p>
      </dsp:txBody>
      <dsp:txXfrm>
        <a:off x="2602848" y="531483"/>
        <a:ext cx="890302" cy="521208"/>
      </dsp:txXfrm>
    </dsp:sp>
    <dsp:sp modelId="{9143F253-EF78-4F33-8739-11679CE12617}">
      <dsp:nvSpPr>
        <dsp:cNvPr id="0" name=""/>
        <dsp:cNvSpPr/>
      </dsp:nvSpPr>
      <dsp:spPr>
        <a:xfrm>
          <a:off x="3601640" y="677668"/>
          <a:ext cx="195619" cy="22883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601640" y="723436"/>
        <a:ext cx="136933" cy="137302"/>
      </dsp:txXfrm>
    </dsp:sp>
    <dsp:sp modelId="{1F71666A-731E-431A-8E72-83DC4E2A5902}">
      <dsp:nvSpPr>
        <dsp:cNvPr id="0" name=""/>
        <dsp:cNvSpPr/>
      </dsp:nvSpPr>
      <dsp:spPr>
        <a:xfrm>
          <a:off x="3878460" y="515267"/>
          <a:ext cx="922734" cy="5536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Follow-up</a:t>
          </a:r>
          <a:endParaRPr lang="en-US" sz="1400" kern="1200" dirty="0"/>
        </a:p>
      </dsp:txBody>
      <dsp:txXfrm>
        <a:off x="3894676" y="531483"/>
        <a:ext cx="890302" cy="521208"/>
      </dsp:txXfrm>
    </dsp:sp>
    <dsp:sp modelId="{2B6DA087-6FEB-4A06-B3DD-E77DD13416F8}">
      <dsp:nvSpPr>
        <dsp:cNvPr id="0" name=""/>
        <dsp:cNvSpPr/>
      </dsp:nvSpPr>
      <dsp:spPr>
        <a:xfrm>
          <a:off x="4893468" y="677668"/>
          <a:ext cx="195619" cy="22883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893468" y="723436"/>
        <a:ext cx="136933" cy="137302"/>
      </dsp:txXfrm>
    </dsp:sp>
    <dsp:sp modelId="{1431FA2E-23C9-46CB-90CC-D5C36DACF7D5}">
      <dsp:nvSpPr>
        <dsp:cNvPr id="0" name=""/>
        <dsp:cNvSpPr/>
      </dsp:nvSpPr>
      <dsp:spPr>
        <a:xfrm>
          <a:off x="5170289" y="524629"/>
          <a:ext cx="922734" cy="53491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Courier Collection</a:t>
          </a:r>
          <a:endParaRPr lang="en-US" sz="1400" kern="1200" dirty="0"/>
        </a:p>
      </dsp:txBody>
      <dsp:txXfrm>
        <a:off x="5185956" y="540296"/>
        <a:ext cx="891400" cy="503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759CB-3AA0-46A1-BA5C-E909C782E645}">
      <dsp:nvSpPr>
        <dsp:cNvPr id="0" name=""/>
        <dsp:cNvSpPr/>
      </dsp:nvSpPr>
      <dsp:spPr>
        <a:xfrm rot="5400000">
          <a:off x="4822680" y="-2125200"/>
          <a:ext cx="545119"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 To convert responses into electronic data.</a:t>
          </a:r>
          <a:endParaRPr lang="en-US" sz="1200" kern="1200" dirty="0"/>
        </a:p>
      </dsp:txBody>
      <dsp:txXfrm rot="-5400000">
        <a:off x="2697480" y="26611"/>
        <a:ext cx="4768909" cy="491897"/>
      </dsp:txXfrm>
    </dsp:sp>
    <dsp:sp modelId="{2D1EE773-47A9-4518-9B77-A119DD9077CB}">
      <dsp:nvSpPr>
        <dsp:cNvPr id="0" name=""/>
        <dsp:cNvSpPr/>
      </dsp:nvSpPr>
      <dsp:spPr>
        <a:xfrm>
          <a:off x="0" y="0"/>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(Paper) Capture</a:t>
          </a:r>
          <a:endParaRPr lang="en-US" sz="1400" kern="1200" dirty="0"/>
        </a:p>
      </dsp:txBody>
      <dsp:txXfrm>
        <a:off x="0" y="0"/>
        <a:ext cx="2697480" cy="414842"/>
      </dsp:txXfrm>
    </dsp:sp>
    <dsp:sp modelId="{653D6AEC-22A2-4965-9070-344E4F25A660}">
      <dsp:nvSpPr>
        <dsp:cNvPr id="0" name=""/>
        <dsp:cNvSpPr/>
      </dsp:nvSpPr>
      <dsp:spPr>
        <a:xfrm rot="5400000">
          <a:off x="4836839" y="-1514146"/>
          <a:ext cx="516803"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The process by which responses given by an individual or household are turned in to a recognised and consistent numerical code.</a:t>
          </a:r>
          <a:endParaRPr lang="en-US" sz="1200" kern="1200" dirty="0"/>
        </a:p>
      </dsp:txBody>
      <dsp:txXfrm rot="-5400000">
        <a:off x="2697481" y="650440"/>
        <a:ext cx="4770292" cy="466347"/>
      </dsp:txXfrm>
    </dsp:sp>
    <dsp:sp modelId="{9AB358B8-DF0D-483B-9A55-BCA086AC2B64}">
      <dsp:nvSpPr>
        <dsp:cNvPr id="0" name=""/>
        <dsp:cNvSpPr/>
      </dsp:nvSpPr>
      <dsp:spPr>
        <a:xfrm>
          <a:off x="0" y="672447"/>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Coding</a:t>
          </a:r>
          <a:endParaRPr lang="en-US" sz="1400" kern="1200" dirty="0"/>
        </a:p>
      </dsp:txBody>
      <dsp:txXfrm>
        <a:off x="0" y="672447"/>
        <a:ext cx="2697480" cy="414842"/>
      </dsp:txXfrm>
    </dsp:sp>
    <dsp:sp modelId="{F520898F-9F88-4571-A55C-870D48869030}">
      <dsp:nvSpPr>
        <dsp:cNvPr id="0" name=""/>
        <dsp:cNvSpPr/>
      </dsp:nvSpPr>
      <dsp:spPr>
        <a:xfrm rot="5400000">
          <a:off x="4845082" y="-843779"/>
          <a:ext cx="500315"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 A collection of processes we apply to Census data to account for specific errors, and prepare the data so it’s suitable for later statistical processes.</a:t>
          </a:r>
          <a:endParaRPr lang="en-US" sz="1200" kern="1200" dirty="0"/>
        </a:p>
      </dsp:txBody>
      <dsp:txXfrm rot="-5400000">
        <a:off x="2697480" y="1328246"/>
        <a:ext cx="4771097" cy="451469"/>
      </dsp:txXfrm>
    </dsp:sp>
    <dsp:sp modelId="{7D740835-B6FF-491B-89ED-E83DD14A9BB9}">
      <dsp:nvSpPr>
        <dsp:cNvPr id="0" name=""/>
        <dsp:cNvSpPr/>
      </dsp:nvSpPr>
      <dsp:spPr>
        <a:xfrm>
          <a:off x="0" y="1342814"/>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Data Cleansing</a:t>
          </a:r>
          <a:endParaRPr lang="en-US" sz="1400" kern="1200" dirty="0"/>
        </a:p>
      </dsp:txBody>
      <dsp:txXfrm>
        <a:off x="0" y="1342814"/>
        <a:ext cx="2697480" cy="414842"/>
      </dsp:txXfrm>
    </dsp:sp>
    <dsp:sp modelId="{17822B4E-D184-4EE1-BB59-84477803920A}">
      <dsp:nvSpPr>
        <dsp:cNvPr id="0" name=""/>
        <dsp:cNvSpPr/>
      </dsp:nvSpPr>
      <dsp:spPr>
        <a:xfrm rot="5400000">
          <a:off x="4838187" y="-173412"/>
          <a:ext cx="514106"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 We use other data sources that are independent of census to check the data we receive in census is what we expect.</a:t>
          </a:r>
          <a:endParaRPr lang="en-US" sz="1200" kern="1200" dirty="0"/>
        </a:p>
      </dsp:txBody>
      <dsp:txXfrm rot="-5400000">
        <a:off x="2697481" y="1992391"/>
        <a:ext cx="4770423" cy="463912"/>
      </dsp:txXfrm>
    </dsp:sp>
    <dsp:sp modelId="{9A55DC31-F173-4BE5-ADC4-4E5697EE5367}">
      <dsp:nvSpPr>
        <dsp:cNvPr id="0" name=""/>
        <dsp:cNvSpPr/>
      </dsp:nvSpPr>
      <dsp:spPr>
        <a:xfrm>
          <a:off x="0" y="2013181"/>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Administrative Data</a:t>
          </a:r>
          <a:endParaRPr lang="en-US" sz="1400" kern="1200" dirty="0"/>
        </a:p>
      </dsp:txBody>
      <dsp:txXfrm>
        <a:off x="0" y="2013181"/>
        <a:ext cx="2697480" cy="414842"/>
      </dsp:txXfrm>
    </dsp:sp>
    <dsp:sp modelId="{A311AB89-6C77-4180-B94B-325414A20586}">
      <dsp:nvSpPr>
        <dsp:cNvPr id="0" name=""/>
        <dsp:cNvSpPr/>
      </dsp:nvSpPr>
      <dsp:spPr>
        <a:xfrm rot="5400000">
          <a:off x="4825380" y="496954"/>
          <a:ext cx="539720"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 </a:t>
          </a:r>
          <a:r>
            <a:rPr lang="en-GB" sz="1200" kern="1200" dirty="0" smtClean="0"/>
            <a:t>ensures the data are complete and consistent at record level.</a:t>
          </a:r>
          <a:endParaRPr lang="en-US" sz="1200" kern="1200" dirty="0"/>
        </a:p>
      </dsp:txBody>
      <dsp:txXfrm rot="-5400000">
        <a:off x="2697481" y="2651201"/>
        <a:ext cx="4769173" cy="487026"/>
      </dsp:txXfrm>
    </dsp:sp>
    <dsp:sp modelId="{E038C5C3-D8B5-4C1F-B396-C44566FAC2D8}">
      <dsp:nvSpPr>
        <dsp:cNvPr id="0" name=""/>
        <dsp:cNvSpPr/>
      </dsp:nvSpPr>
      <dsp:spPr>
        <a:xfrm>
          <a:off x="0" y="2683548"/>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Edit and Imputation</a:t>
          </a:r>
          <a:endParaRPr lang="en-US" sz="1400" kern="1200" dirty="0"/>
        </a:p>
      </dsp:txBody>
      <dsp:txXfrm>
        <a:off x="0" y="2683548"/>
        <a:ext cx="2697480" cy="414842"/>
      </dsp:txXfrm>
    </dsp:sp>
    <dsp:sp modelId="{424AE825-570E-4B6F-84D6-F320C66711E6}">
      <dsp:nvSpPr>
        <dsp:cNvPr id="0" name=""/>
        <dsp:cNvSpPr/>
      </dsp:nvSpPr>
      <dsp:spPr>
        <a:xfrm rot="5400000">
          <a:off x="4821559" y="1167321"/>
          <a:ext cx="547361"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 A secondary survey that happens after census day to</a:t>
          </a:r>
          <a:r>
            <a:rPr lang="en-GB" sz="1200" kern="1200" dirty="0" smtClean="0"/>
            <a:t> provide a secondary source of data to the census which allows us to estimate the total Scottish population.</a:t>
          </a:r>
          <a:endParaRPr lang="en-US" sz="1200" kern="1200" dirty="0"/>
        </a:p>
      </dsp:txBody>
      <dsp:txXfrm rot="-5400000">
        <a:off x="2697480" y="3318120"/>
        <a:ext cx="4768800" cy="493921"/>
      </dsp:txXfrm>
    </dsp:sp>
    <dsp:sp modelId="{DC0BA7BD-9BE0-4B68-B3C5-92FF7CD61C29}">
      <dsp:nvSpPr>
        <dsp:cNvPr id="0" name=""/>
        <dsp:cNvSpPr/>
      </dsp:nvSpPr>
      <dsp:spPr>
        <a:xfrm>
          <a:off x="0" y="3353915"/>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Census Coverage Survey (CCS)</a:t>
          </a:r>
          <a:endParaRPr lang="en-US" sz="1400" kern="1200" dirty="0"/>
        </a:p>
      </dsp:txBody>
      <dsp:txXfrm>
        <a:off x="0" y="3353915"/>
        <a:ext cx="2697480" cy="414842"/>
      </dsp:txXfrm>
    </dsp:sp>
    <dsp:sp modelId="{315FD5F8-001F-46E3-A301-77D5FD9040CF}">
      <dsp:nvSpPr>
        <dsp:cNvPr id="0" name=""/>
        <dsp:cNvSpPr/>
      </dsp:nvSpPr>
      <dsp:spPr>
        <a:xfrm rot="5400000">
          <a:off x="4826731" y="1837688"/>
          <a:ext cx="537018"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Estimation produces overall population and household estimates, Adjustment creates new records for the missed population and both combined gives a Census dataset for whole population.</a:t>
          </a:r>
          <a:endParaRPr lang="en-US" sz="1200" kern="1200" dirty="0"/>
        </a:p>
      </dsp:txBody>
      <dsp:txXfrm rot="-5400000">
        <a:off x="2697481" y="3993154"/>
        <a:ext cx="4769305" cy="484588"/>
      </dsp:txXfrm>
    </dsp:sp>
    <dsp:sp modelId="{22E62625-B97D-4809-9904-8655FFA94636}">
      <dsp:nvSpPr>
        <dsp:cNvPr id="0" name=""/>
        <dsp:cNvSpPr/>
      </dsp:nvSpPr>
      <dsp:spPr>
        <a:xfrm>
          <a:off x="0" y="4024282"/>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Estimation and Adjustment</a:t>
          </a:r>
          <a:endParaRPr lang="en-US" sz="1400" kern="1200" dirty="0"/>
        </a:p>
      </dsp:txBody>
      <dsp:txXfrm>
        <a:off x="0" y="4024282"/>
        <a:ext cx="2697480" cy="414842"/>
      </dsp:txXfrm>
    </dsp:sp>
    <dsp:sp modelId="{93662A3A-1C17-443C-AB3F-C7D45E2B9E7D}">
      <dsp:nvSpPr>
        <dsp:cNvPr id="0" name=""/>
        <dsp:cNvSpPr/>
      </dsp:nvSpPr>
      <dsp:spPr>
        <a:xfrm rot="5400000">
          <a:off x="4822910" y="2483084"/>
          <a:ext cx="544659"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 We use other data sources that are independent of the census and expert panels to ensure our population estimates are correct, accurate and what we would expect.</a:t>
          </a:r>
          <a:endParaRPr lang="en-US" sz="1200" kern="1200" dirty="0"/>
        </a:p>
      </dsp:txBody>
      <dsp:txXfrm rot="-5400000">
        <a:off x="2697480" y="4635102"/>
        <a:ext cx="4768932" cy="491483"/>
      </dsp:txXfrm>
    </dsp:sp>
    <dsp:sp modelId="{53905F37-8746-4E68-8A42-2B6D50089327}">
      <dsp:nvSpPr>
        <dsp:cNvPr id="0" name=""/>
        <dsp:cNvSpPr/>
      </dsp:nvSpPr>
      <dsp:spPr>
        <a:xfrm>
          <a:off x="0" y="4694649"/>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Validation of Population Estimates</a:t>
          </a:r>
          <a:endParaRPr lang="en-US" sz="1400" kern="1200" dirty="0"/>
        </a:p>
      </dsp:txBody>
      <dsp:txXfrm>
        <a:off x="0" y="4694649"/>
        <a:ext cx="2697480" cy="414842"/>
      </dsp:txXfrm>
    </dsp:sp>
    <dsp:sp modelId="{41BC996C-C426-40CC-B194-E84A3904A029}">
      <dsp:nvSpPr>
        <dsp:cNvPr id="0" name=""/>
        <dsp:cNvSpPr/>
      </dsp:nvSpPr>
      <dsp:spPr>
        <a:xfrm rot="5400000">
          <a:off x="4828079" y="3178422"/>
          <a:ext cx="534322"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72000" bIns="36000" numCol="1" spcCol="1270" anchor="ctr" anchorCtr="0">
          <a:noAutofit/>
        </a:bodyPr>
        <a:lstStyle/>
        <a:p>
          <a:pPr marL="0" lvl="1" indent="0" algn="l" defTabSz="533400">
            <a:lnSpc>
              <a:spcPct val="90000"/>
            </a:lnSpc>
            <a:spcBef>
              <a:spcPct val="0"/>
            </a:spcBef>
            <a:spcAft>
              <a:spcPct val="15000"/>
            </a:spcAft>
            <a:buChar char="••"/>
          </a:pPr>
          <a:r>
            <a:rPr lang="en-US" sz="1200" kern="1200" dirty="0" smtClean="0"/>
            <a:t> To prevent the release of disclosive or confidential information about an individual or household.</a:t>
          </a:r>
          <a:endParaRPr lang="en-US" sz="1200" kern="1200" dirty="0"/>
        </a:p>
      </dsp:txBody>
      <dsp:txXfrm rot="-5400000">
        <a:off x="2697481" y="5335104"/>
        <a:ext cx="4769437" cy="482156"/>
      </dsp:txXfrm>
    </dsp:sp>
    <dsp:sp modelId="{732B471F-5E9E-4E86-81AC-7A66EB05FCD6}">
      <dsp:nvSpPr>
        <dsp:cNvPr id="0" name=""/>
        <dsp:cNvSpPr/>
      </dsp:nvSpPr>
      <dsp:spPr>
        <a:xfrm>
          <a:off x="0" y="5365016"/>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Statistical Disclosure Control</a:t>
          </a:r>
          <a:endParaRPr lang="en-US" sz="1400" kern="1200" dirty="0"/>
        </a:p>
      </dsp:txBody>
      <dsp:txXfrm>
        <a:off x="0" y="5365016"/>
        <a:ext cx="2697480" cy="414842"/>
      </dsp:txXfrm>
    </dsp:sp>
    <dsp:sp modelId="{A911B9D3-A5EA-42D2-962B-F7673D31131B}">
      <dsp:nvSpPr>
        <dsp:cNvPr id="0" name=""/>
        <dsp:cNvSpPr/>
      </dsp:nvSpPr>
      <dsp:spPr>
        <a:xfrm>
          <a:off x="0" y="6035383"/>
          <a:ext cx="2697480" cy="3252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Outputs</a:t>
          </a:r>
          <a:endParaRPr lang="en-US" sz="1400" kern="1200" dirty="0"/>
        </a:p>
      </dsp:txBody>
      <dsp:txXfrm>
        <a:off x="0" y="6035383"/>
        <a:ext cx="2697480" cy="325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759CB-3AA0-46A1-BA5C-E909C782E645}">
      <dsp:nvSpPr>
        <dsp:cNvPr id="0" name=""/>
        <dsp:cNvSpPr/>
      </dsp:nvSpPr>
      <dsp:spPr>
        <a:xfrm rot="5400000">
          <a:off x="4822680" y="-2125200"/>
          <a:ext cx="545119"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 To convert responses into electronic data.</a:t>
          </a:r>
          <a:endParaRPr lang="en-US" sz="1200" kern="1200" dirty="0"/>
        </a:p>
      </dsp:txBody>
      <dsp:txXfrm rot="-5400000">
        <a:off x="2697480" y="26611"/>
        <a:ext cx="4768909" cy="491897"/>
      </dsp:txXfrm>
    </dsp:sp>
    <dsp:sp modelId="{2D1EE773-47A9-4518-9B77-A119DD9077CB}">
      <dsp:nvSpPr>
        <dsp:cNvPr id="0" name=""/>
        <dsp:cNvSpPr/>
      </dsp:nvSpPr>
      <dsp:spPr>
        <a:xfrm>
          <a:off x="0" y="0"/>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(Paper) Capture</a:t>
          </a:r>
          <a:endParaRPr lang="en-US" sz="1400" kern="1200" dirty="0"/>
        </a:p>
      </dsp:txBody>
      <dsp:txXfrm>
        <a:off x="0" y="0"/>
        <a:ext cx="2697480" cy="414842"/>
      </dsp:txXfrm>
    </dsp:sp>
    <dsp:sp modelId="{653D6AEC-22A2-4965-9070-344E4F25A660}">
      <dsp:nvSpPr>
        <dsp:cNvPr id="0" name=""/>
        <dsp:cNvSpPr/>
      </dsp:nvSpPr>
      <dsp:spPr>
        <a:xfrm rot="5400000">
          <a:off x="4836839" y="-1514146"/>
          <a:ext cx="516803"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The process by which responses given by an individual or household are turned in to a recognised and consistent numerical code.</a:t>
          </a:r>
          <a:endParaRPr lang="en-US" sz="1200" kern="1200" dirty="0"/>
        </a:p>
      </dsp:txBody>
      <dsp:txXfrm rot="-5400000">
        <a:off x="2697481" y="650440"/>
        <a:ext cx="4770292" cy="466347"/>
      </dsp:txXfrm>
    </dsp:sp>
    <dsp:sp modelId="{9AB358B8-DF0D-483B-9A55-BCA086AC2B64}">
      <dsp:nvSpPr>
        <dsp:cNvPr id="0" name=""/>
        <dsp:cNvSpPr/>
      </dsp:nvSpPr>
      <dsp:spPr>
        <a:xfrm>
          <a:off x="0" y="672447"/>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Coding</a:t>
          </a:r>
          <a:endParaRPr lang="en-US" sz="1400" kern="1200" dirty="0"/>
        </a:p>
      </dsp:txBody>
      <dsp:txXfrm>
        <a:off x="0" y="672447"/>
        <a:ext cx="2697480" cy="414842"/>
      </dsp:txXfrm>
    </dsp:sp>
    <dsp:sp modelId="{F520898F-9F88-4571-A55C-870D48869030}">
      <dsp:nvSpPr>
        <dsp:cNvPr id="0" name=""/>
        <dsp:cNvSpPr/>
      </dsp:nvSpPr>
      <dsp:spPr>
        <a:xfrm rot="5400000">
          <a:off x="4845082" y="-843779"/>
          <a:ext cx="500315"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 A collection of processes we apply to Census data to account for specific errors, and prepare the data so it’s suitable for later statistical processes.</a:t>
          </a:r>
          <a:endParaRPr lang="en-US" sz="1200" kern="1200" dirty="0"/>
        </a:p>
      </dsp:txBody>
      <dsp:txXfrm rot="-5400000">
        <a:off x="2697480" y="1328246"/>
        <a:ext cx="4771097" cy="451469"/>
      </dsp:txXfrm>
    </dsp:sp>
    <dsp:sp modelId="{7D740835-B6FF-491B-89ED-E83DD14A9BB9}">
      <dsp:nvSpPr>
        <dsp:cNvPr id="0" name=""/>
        <dsp:cNvSpPr/>
      </dsp:nvSpPr>
      <dsp:spPr>
        <a:xfrm>
          <a:off x="0" y="1342814"/>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Data Cleansing</a:t>
          </a:r>
          <a:endParaRPr lang="en-US" sz="1400" kern="1200" dirty="0"/>
        </a:p>
      </dsp:txBody>
      <dsp:txXfrm>
        <a:off x="0" y="1342814"/>
        <a:ext cx="2697480" cy="414842"/>
      </dsp:txXfrm>
    </dsp:sp>
    <dsp:sp modelId="{17822B4E-D184-4EE1-BB59-84477803920A}">
      <dsp:nvSpPr>
        <dsp:cNvPr id="0" name=""/>
        <dsp:cNvSpPr/>
      </dsp:nvSpPr>
      <dsp:spPr>
        <a:xfrm rot="5400000">
          <a:off x="4838187" y="-173412"/>
          <a:ext cx="514106"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 We use other data sources that are independent of census to check the data we receive in census is what we expect.</a:t>
          </a:r>
          <a:endParaRPr lang="en-US" sz="1200" kern="1200" dirty="0"/>
        </a:p>
      </dsp:txBody>
      <dsp:txXfrm rot="-5400000">
        <a:off x="2697481" y="1992391"/>
        <a:ext cx="4770423" cy="463912"/>
      </dsp:txXfrm>
    </dsp:sp>
    <dsp:sp modelId="{9A55DC31-F173-4BE5-ADC4-4E5697EE5367}">
      <dsp:nvSpPr>
        <dsp:cNvPr id="0" name=""/>
        <dsp:cNvSpPr/>
      </dsp:nvSpPr>
      <dsp:spPr>
        <a:xfrm>
          <a:off x="0" y="2013181"/>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Administrative Data</a:t>
          </a:r>
          <a:endParaRPr lang="en-US" sz="1400" kern="1200" dirty="0"/>
        </a:p>
      </dsp:txBody>
      <dsp:txXfrm>
        <a:off x="0" y="2013181"/>
        <a:ext cx="2697480" cy="414842"/>
      </dsp:txXfrm>
    </dsp:sp>
    <dsp:sp modelId="{A311AB89-6C77-4180-B94B-325414A20586}">
      <dsp:nvSpPr>
        <dsp:cNvPr id="0" name=""/>
        <dsp:cNvSpPr/>
      </dsp:nvSpPr>
      <dsp:spPr>
        <a:xfrm rot="5400000">
          <a:off x="4825380" y="496954"/>
          <a:ext cx="539720"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 </a:t>
          </a:r>
          <a:r>
            <a:rPr lang="en-GB" sz="1200" kern="1200" dirty="0" smtClean="0"/>
            <a:t>ensures the data are complete and consistent at record level.</a:t>
          </a:r>
          <a:endParaRPr lang="en-US" sz="1200" kern="1200" dirty="0"/>
        </a:p>
      </dsp:txBody>
      <dsp:txXfrm rot="-5400000">
        <a:off x="2697481" y="2651201"/>
        <a:ext cx="4769173" cy="487026"/>
      </dsp:txXfrm>
    </dsp:sp>
    <dsp:sp modelId="{E038C5C3-D8B5-4C1F-B396-C44566FAC2D8}">
      <dsp:nvSpPr>
        <dsp:cNvPr id="0" name=""/>
        <dsp:cNvSpPr/>
      </dsp:nvSpPr>
      <dsp:spPr>
        <a:xfrm>
          <a:off x="0" y="2683548"/>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Edit and Imputation</a:t>
          </a:r>
          <a:endParaRPr lang="en-US" sz="1400" kern="1200" dirty="0"/>
        </a:p>
      </dsp:txBody>
      <dsp:txXfrm>
        <a:off x="0" y="2683548"/>
        <a:ext cx="2697480" cy="414842"/>
      </dsp:txXfrm>
    </dsp:sp>
    <dsp:sp modelId="{424AE825-570E-4B6F-84D6-F320C66711E6}">
      <dsp:nvSpPr>
        <dsp:cNvPr id="0" name=""/>
        <dsp:cNvSpPr/>
      </dsp:nvSpPr>
      <dsp:spPr>
        <a:xfrm rot="5400000">
          <a:off x="4821559" y="1167321"/>
          <a:ext cx="547361"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 A secondary survey that happens after census day to</a:t>
          </a:r>
          <a:r>
            <a:rPr lang="en-GB" sz="1200" kern="1200" dirty="0" smtClean="0"/>
            <a:t> provide a secondary source of data to the census which allows us to estimate the total Scottish population.</a:t>
          </a:r>
          <a:endParaRPr lang="en-US" sz="1200" kern="1200" dirty="0"/>
        </a:p>
      </dsp:txBody>
      <dsp:txXfrm rot="-5400000">
        <a:off x="2697480" y="3318120"/>
        <a:ext cx="4768800" cy="493921"/>
      </dsp:txXfrm>
    </dsp:sp>
    <dsp:sp modelId="{DC0BA7BD-9BE0-4B68-B3C5-92FF7CD61C29}">
      <dsp:nvSpPr>
        <dsp:cNvPr id="0" name=""/>
        <dsp:cNvSpPr/>
      </dsp:nvSpPr>
      <dsp:spPr>
        <a:xfrm>
          <a:off x="0" y="3353915"/>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Census Coverage Survey (CCS)</a:t>
          </a:r>
          <a:endParaRPr lang="en-US" sz="1400" kern="1200" dirty="0"/>
        </a:p>
      </dsp:txBody>
      <dsp:txXfrm>
        <a:off x="0" y="3353915"/>
        <a:ext cx="2697480" cy="414842"/>
      </dsp:txXfrm>
    </dsp:sp>
    <dsp:sp modelId="{315FD5F8-001F-46E3-A301-77D5FD9040CF}">
      <dsp:nvSpPr>
        <dsp:cNvPr id="0" name=""/>
        <dsp:cNvSpPr/>
      </dsp:nvSpPr>
      <dsp:spPr>
        <a:xfrm rot="5400000">
          <a:off x="4826731" y="1837688"/>
          <a:ext cx="537018"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Estimation produces overall population and household estimates, Adjustment creates new records for the missed population and both combined gives a Census dataset for whole population.</a:t>
          </a:r>
          <a:endParaRPr lang="en-US" sz="1200" kern="1200" dirty="0"/>
        </a:p>
      </dsp:txBody>
      <dsp:txXfrm rot="-5400000">
        <a:off x="2697481" y="3993154"/>
        <a:ext cx="4769305" cy="484588"/>
      </dsp:txXfrm>
    </dsp:sp>
    <dsp:sp modelId="{22E62625-B97D-4809-9904-8655FFA94636}">
      <dsp:nvSpPr>
        <dsp:cNvPr id="0" name=""/>
        <dsp:cNvSpPr/>
      </dsp:nvSpPr>
      <dsp:spPr>
        <a:xfrm>
          <a:off x="0" y="4024282"/>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Estimation and Adjustment</a:t>
          </a:r>
          <a:endParaRPr lang="en-US" sz="1400" kern="1200" dirty="0"/>
        </a:p>
      </dsp:txBody>
      <dsp:txXfrm>
        <a:off x="0" y="4024282"/>
        <a:ext cx="2697480" cy="414842"/>
      </dsp:txXfrm>
    </dsp:sp>
    <dsp:sp modelId="{93662A3A-1C17-443C-AB3F-C7D45E2B9E7D}">
      <dsp:nvSpPr>
        <dsp:cNvPr id="0" name=""/>
        <dsp:cNvSpPr/>
      </dsp:nvSpPr>
      <dsp:spPr>
        <a:xfrm rot="5400000">
          <a:off x="4822910" y="2483084"/>
          <a:ext cx="544659"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108000" bIns="3600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 We use other data sources that are independent of the census and expert panels to ensure our population estimates are correct, accurate and what we would expect.</a:t>
          </a:r>
          <a:endParaRPr lang="en-US" sz="1200" kern="1200" dirty="0"/>
        </a:p>
      </dsp:txBody>
      <dsp:txXfrm rot="-5400000">
        <a:off x="2697480" y="4635102"/>
        <a:ext cx="4768932" cy="491483"/>
      </dsp:txXfrm>
    </dsp:sp>
    <dsp:sp modelId="{53905F37-8746-4E68-8A42-2B6D50089327}">
      <dsp:nvSpPr>
        <dsp:cNvPr id="0" name=""/>
        <dsp:cNvSpPr/>
      </dsp:nvSpPr>
      <dsp:spPr>
        <a:xfrm>
          <a:off x="0" y="4694649"/>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Validation of Population Estimates</a:t>
          </a:r>
          <a:endParaRPr lang="en-US" sz="1400" kern="1200" dirty="0"/>
        </a:p>
      </dsp:txBody>
      <dsp:txXfrm>
        <a:off x="0" y="4694649"/>
        <a:ext cx="2697480" cy="414842"/>
      </dsp:txXfrm>
    </dsp:sp>
    <dsp:sp modelId="{41BC996C-C426-40CC-B194-E84A3904A029}">
      <dsp:nvSpPr>
        <dsp:cNvPr id="0" name=""/>
        <dsp:cNvSpPr/>
      </dsp:nvSpPr>
      <dsp:spPr>
        <a:xfrm rot="5400000">
          <a:off x="4828079" y="3178422"/>
          <a:ext cx="534322" cy="4795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72000" bIns="36000" numCol="1" spcCol="1270" anchor="ctr" anchorCtr="0">
          <a:noAutofit/>
        </a:bodyPr>
        <a:lstStyle/>
        <a:p>
          <a:pPr marL="0" lvl="1" indent="0" algn="l" defTabSz="533400">
            <a:lnSpc>
              <a:spcPct val="90000"/>
            </a:lnSpc>
            <a:spcBef>
              <a:spcPct val="0"/>
            </a:spcBef>
            <a:spcAft>
              <a:spcPct val="15000"/>
            </a:spcAft>
            <a:buChar char="••"/>
          </a:pPr>
          <a:r>
            <a:rPr lang="en-US" sz="1200" kern="1200" dirty="0" smtClean="0"/>
            <a:t> To prevent the release of disclosive or confidential information about an individual or household.</a:t>
          </a:r>
          <a:endParaRPr lang="en-US" sz="1200" kern="1200" dirty="0"/>
        </a:p>
      </dsp:txBody>
      <dsp:txXfrm rot="-5400000">
        <a:off x="2697481" y="5335104"/>
        <a:ext cx="4769437" cy="482156"/>
      </dsp:txXfrm>
    </dsp:sp>
    <dsp:sp modelId="{732B471F-5E9E-4E86-81AC-7A66EB05FCD6}">
      <dsp:nvSpPr>
        <dsp:cNvPr id="0" name=""/>
        <dsp:cNvSpPr/>
      </dsp:nvSpPr>
      <dsp:spPr>
        <a:xfrm>
          <a:off x="0" y="5365016"/>
          <a:ext cx="2697480" cy="638444"/>
        </a:xfrm>
        <a:prstGeom prst="down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Statistical Disclosure Control</a:t>
          </a:r>
          <a:endParaRPr lang="en-US" sz="1400" kern="1200" dirty="0"/>
        </a:p>
      </dsp:txBody>
      <dsp:txXfrm>
        <a:off x="0" y="5365016"/>
        <a:ext cx="2697480" cy="414842"/>
      </dsp:txXfrm>
    </dsp:sp>
    <dsp:sp modelId="{A911B9D3-A5EA-42D2-962B-F7673D31131B}">
      <dsp:nvSpPr>
        <dsp:cNvPr id="0" name=""/>
        <dsp:cNvSpPr/>
      </dsp:nvSpPr>
      <dsp:spPr>
        <a:xfrm>
          <a:off x="0" y="6035383"/>
          <a:ext cx="2697480" cy="3252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Outputs</a:t>
          </a:r>
          <a:endParaRPr lang="en-US" sz="1400" kern="1200" dirty="0"/>
        </a:p>
      </dsp:txBody>
      <dsp:txXfrm>
        <a:off x="0" y="6035383"/>
        <a:ext cx="2697480" cy="32523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17E2A-AF09-4053-AF8A-6D9248CB0471}" type="datetimeFigureOut">
              <a:rPr lang="en-GB" smtClean="0"/>
              <a:t>02/06/2021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C6322-D5EA-49BF-93F4-4D35221BF743}" type="slidenum">
              <a:rPr lang="en-GB" smtClean="0"/>
              <a:t>‹#›</a:t>
            </a:fld>
            <a:endParaRPr lang="en-GB"/>
          </a:p>
        </p:txBody>
      </p:sp>
    </p:spTree>
    <p:extLst>
      <p:ext uri="{BB962C8B-B14F-4D97-AF65-F5344CB8AC3E}">
        <p14:creationId xmlns:p14="http://schemas.microsoft.com/office/powerpoint/2010/main" val="353557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17031-679E-42FC-83CB-9EABDC76DD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259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DDB0E-69A1-4603-8140-457538A683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22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DDB0E-69A1-4603-8140-457538A683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50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798F0-00D5-40D4-A4D2-143EE147F3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15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Our wave of contact model signifies how and when we will initiate contact with Households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798F0-00D5-40D4-A4D2-143EE147F3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76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1798F0-00D5-40D4-A4D2-143EE147F3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79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DDB0E-69A1-4603-8140-457538A683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15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DDB0E-69A1-4603-8140-457538A683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97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DDB0E-69A1-4603-8140-457538A683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46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DDB0E-69A1-4603-8140-457538A683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54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DDB0E-69A1-4603-8140-457538A683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24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DDD255-E107-4B39-BF39-3B738BF99D34}" type="datetime1">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AE9A1-EF99-4F23-8644-9AE6A293F1C8}" type="slidenum">
              <a:rPr lang="en-GB" smtClean="0"/>
              <a:t>‹#›</a:t>
            </a:fld>
            <a:endParaRPr lang="en-GB"/>
          </a:p>
        </p:txBody>
      </p:sp>
    </p:spTree>
    <p:extLst>
      <p:ext uri="{BB962C8B-B14F-4D97-AF65-F5344CB8AC3E}">
        <p14:creationId xmlns:p14="http://schemas.microsoft.com/office/powerpoint/2010/main" val="236941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CDBAC2-3B33-4D4F-A549-1538C125F30F}" type="datetime1">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AE9A1-EF99-4F23-8644-9AE6A293F1C8}" type="slidenum">
              <a:rPr lang="en-GB" smtClean="0"/>
              <a:t>‹#›</a:t>
            </a:fld>
            <a:endParaRPr lang="en-GB"/>
          </a:p>
        </p:txBody>
      </p:sp>
    </p:spTree>
    <p:extLst>
      <p:ext uri="{BB962C8B-B14F-4D97-AF65-F5344CB8AC3E}">
        <p14:creationId xmlns:p14="http://schemas.microsoft.com/office/powerpoint/2010/main" val="902710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FB398F-BAC8-4576-8744-E9C8E6CCBFB6}" type="datetime1">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AE9A1-EF99-4F23-8644-9AE6A293F1C8}" type="slidenum">
              <a:rPr lang="en-GB" smtClean="0"/>
              <a:t>‹#›</a:t>
            </a:fld>
            <a:endParaRPr lang="en-GB"/>
          </a:p>
        </p:txBody>
      </p:sp>
    </p:spTree>
    <p:extLst>
      <p:ext uri="{BB962C8B-B14F-4D97-AF65-F5344CB8AC3E}">
        <p14:creationId xmlns:p14="http://schemas.microsoft.com/office/powerpoint/2010/main" val="17028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2192000" cy="9087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2400" dirty="0"/>
          </a:p>
        </p:txBody>
      </p:sp>
      <p:sp>
        <p:nvSpPr>
          <p:cNvPr id="2" name="Title 1"/>
          <p:cNvSpPr>
            <a:spLocks noGrp="1"/>
          </p:cNvSpPr>
          <p:nvPr>
            <p:ph type="title"/>
          </p:nvPr>
        </p:nvSpPr>
        <p:spPr>
          <a:xfrm>
            <a:off x="482138" y="0"/>
            <a:ext cx="10490662" cy="908720"/>
          </a:xfrm>
        </p:spPr>
        <p:txBody>
          <a:bodyPr>
            <a:normAutofit/>
          </a:bodyPr>
          <a:lstStyle>
            <a:lvl1pPr algn="l">
              <a:defRPr sz="2400" b="1">
                <a:solidFill>
                  <a:schemeClr val="bg1"/>
                </a:solidFill>
              </a:defRPr>
            </a:lvl1pPr>
          </a:lstStyle>
          <a:p>
            <a:r>
              <a:rPr lang="en-US" dirty="0" smtClean="0"/>
              <a:t>Click to edit Master title style</a:t>
            </a:r>
            <a:endParaRPr lang="en-GB" dirty="0"/>
          </a:p>
        </p:txBody>
      </p:sp>
      <p:sp>
        <p:nvSpPr>
          <p:cNvPr id="5" name="Rectangle 4"/>
          <p:cNvSpPr/>
          <p:nvPr userDrawn="1"/>
        </p:nvSpPr>
        <p:spPr>
          <a:xfrm>
            <a:off x="0" y="908720"/>
            <a:ext cx="12192000" cy="594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3"/>
          <p:cNvSpPr>
            <a:spLocks noGrp="1"/>
          </p:cNvSpPr>
          <p:nvPr>
            <p:ph type="sldNum" sz="quarter" idx="12"/>
          </p:nvPr>
        </p:nvSpPr>
        <p:spPr>
          <a:xfrm>
            <a:off x="9380316" y="6445593"/>
            <a:ext cx="2743200" cy="365125"/>
          </a:xfrm>
        </p:spPr>
        <p:txBody>
          <a:bodyPr/>
          <a:lstStyle/>
          <a:p>
            <a:fld id="{617D0FAE-F660-4F5C-A3DE-8F8905BEC21B}" type="slidenum">
              <a:rPr lang="en-GB" smtClean="0"/>
              <a:t>‹#›</a:t>
            </a:fld>
            <a:endParaRPr lang="en-GB" dirty="0"/>
          </a:p>
        </p:txBody>
      </p:sp>
    </p:spTree>
    <p:extLst>
      <p:ext uri="{BB962C8B-B14F-4D97-AF65-F5344CB8AC3E}">
        <p14:creationId xmlns:p14="http://schemas.microsoft.com/office/powerpoint/2010/main" val="20084990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0425A0-A9ED-4276-97D9-5B50E9B5D1A6}" type="datetime1">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AE9A1-EF99-4F23-8644-9AE6A293F1C8}" type="slidenum">
              <a:rPr lang="en-GB" smtClean="0"/>
              <a:t>‹#›</a:t>
            </a:fld>
            <a:endParaRPr lang="en-GB"/>
          </a:p>
        </p:txBody>
      </p:sp>
    </p:spTree>
    <p:extLst>
      <p:ext uri="{BB962C8B-B14F-4D97-AF65-F5344CB8AC3E}">
        <p14:creationId xmlns:p14="http://schemas.microsoft.com/office/powerpoint/2010/main" val="347144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01CFFB-22B6-4A57-8CD7-6465164D484A}" type="datetime1">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AE9A1-EF99-4F23-8644-9AE6A293F1C8}" type="slidenum">
              <a:rPr lang="en-GB" smtClean="0"/>
              <a:t>‹#›</a:t>
            </a:fld>
            <a:endParaRPr lang="en-GB"/>
          </a:p>
        </p:txBody>
      </p:sp>
    </p:spTree>
    <p:extLst>
      <p:ext uri="{BB962C8B-B14F-4D97-AF65-F5344CB8AC3E}">
        <p14:creationId xmlns:p14="http://schemas.microsoft.com/office/powerpoint/2010/main" val="384131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E8B8B9-8FCB-447E-9016-66DFF6B49480}" type="datetime1">
              <a:rPr lang="en-GB" smtClean="0"/>
              <a:t>02/06/2021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AE9A1-EF99-4F23-8644-9AE6A293F1C8}" type="slidenum">
              <a:rPr lang="en-GB" smtClean="0"/>
              <a:t>‹#›</a:t>
            </a:fld>
            <a:endParaRPr lang="en-GB"/>
          </a:p>
        </p:txBody>
      </p:sp>
    </p:spTree>
    <p:extLst>
      <p:ext uri="{BB962C8B-B14F-4D97-AF65-F5344CB8AC3E}">
        <p14:creationId xmlns:p14="http://schemas.microsoft.com/office/powerpoint/2010/main" val="41466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68BC74-32F9-4FB0-8716-746A0E2C7F09}" type="datetime1">
              <a:rPr lang="en-GB" smtClean="0"/>
              <a:t>02/06/2021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7AE9A1-EF99-4F23-8644-9AE6A293F1C8}" type="slidenum">
              <a:rPr lang="en-GB" smtClean="0"/>
              <a:t>‹#›</a:t>
            </a:fld>
            <a:endParaRPr lang="en-GB"/>
          </a:p>
        </p:txBody>
      </p:sp>
    </p:spTree>
    <p:extLst>
      <p:ext uri="{BB962C8B-B14F-4D97-AF65-F5344CB8AC3E}">
        <p14:creationId xmlns:p14="http://schemas.microsoft.com/office/powerpoint/2010/main" val="305387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037C1F-4D96-4CA7-91DF-0D4B42024E85}" type="datetime1">
              <a:rPr lang="en-GB" smtClean="0"/>
              <a:t>02/06/2021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7AE9A1-EF99-4F23-8644-9AE6A293F1C8}" type="slidenum">
              <a:rPr lang="en-GB" smtClean="0"/>
              <a:t>‹#›</a:t>
            </a:fld>
            <a:endParaRPr lang="en-GB"/>
          </a:p>
        </p:txBody>
      </p:sp>
    </p:spTree>
    <p:extLst>
      <p:ext uri="{BB962C8B-B14F-4D97-AF65-F5344CB8AC3E}">
        <p14:creationId xmlns:p14="http://schemas.microsoft.com/office/powerpoint/2010/main" val="344985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E529C-F1D1-4FF0-A462-2B5627A8DDCB}" type="datetime1">
              <a:rPr lang="en-GB" smtClean="0"/>
              <a:t>02/06/2021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7AE9A1-EF99-4F23-8644-9AE6A293F1C8}" type="slidenum">
              <a:rPr lang="en-GB" smtClean="0"/>
              <a:t>‹#›</a:t>
            </a:fld>
            <a:endParaRPr lang="en-GB"/>
          </a:p>
        </p:txBody>
      </p:sp>
    </p:spTree>
    <p:extLst>
      <p:ext uri="{BB962C8B-B14F-4D97-AF65-F5344CB8AC3E}">
        <p14:creationId xmlns:p14="http://schemas.microsoft.com/office/powerpoint/2010/main" val="344067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5A39D-863F-4F45-96C5-E74D39799729}" type="datetime1">
              <a:rPr lang="en-GB" smtClean="0"/>
              <a:t>02/06/2021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AE9A1-EF99-4F23-8644-9AE6A293F1C8}" type="slidenum">
              <a:rPr lang="en-GB" smtClean="0"/>
              <a:t>‹#›</a:t>
            </a:fld>
            <a:endParaRPr lang="en-GB"/>
          </a:p>
        </p:txBody>
      </p:sp>
    </p:spTree>
    <p:extLst>
      <p:ext uri="{BB962C8B-B14F-4D97-AF65-F5344CB8AC3E}">
        <p14:creationId xmlns:p14="http://schemas.microsoft.com/office/powerpoint/2010/main" val="383142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EC177-6B5F-4CA7-80FD-F4F120053966}" type="datetime1">
              <a:rPr lang="en-GB" smtClean="0"/>
              <a:t>02/06/2021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AE9A1-EF99-4F23-8644-9AE6A293F1C8}" type="slidenum">
              <a:rPr lang="en-GB" smtClean="0"/>
              <a:t>‹#›</a:t>
            </a:fld>
            <a:endParaRPr lang="en-GB"/>
          </a:p>
        </p:txBody>
      </p:sp>
    </p:spTree>
    <p:extLst>
      <p:ext uri="{BB962C8B-B14F-4D97-AF65-F5344CB8AC3E}">
        <p14:creationId xmlns:p14="http://schemas.microsoft.com/office/powerpoint/2010/main" val="212154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ECC35-C263-44C3-A481-343F3A4C6FE5}" type="datetime1">
              <a:rPr lang="en-GB" smtClean="0"/>
              <a:t>02/06/2021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AE9A1-EF99-4F23-8644-9AE6A293F1C8}" type="slidenum">
              <a:rPr lang="en-GB" smtClean="0"/>
              <a:t>‹#›</a:t>
            </a:fld>
            <a:endParaRPr lang="en-GB"/>
          </a:p>
        </p:txBody>
      </p:sp>
    </p:spTree>
    <p:extLst>
      <p:ext uri="{BB962C8B-B14F-4D97-AF65-F5344CB8AC3E}">
        <p14:creationId xmlns:p14="http://schemas.microsoft.com/office/powerpoint/2010/main" val="3370959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4400" kern="1200">
          <a:solidFill>
            <a:schemeClr val="accent1">
              <a:lumMod val="50000"/>
            </a:schemeClr>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em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otlandscensus.gov.uk/2022-question-set" TargetMode="External"/><Relationship Id="rId2" Type="http://schemas.openxmlformats.org/officeDocument/2006/relationships/hyperlink" Target="https://www.scotlandscensus.gov.uk/documents/census2021/Plans_for_Scotlands_Census_2021.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www.scotlandscensus.gov.uk/documents/Statistical_Methods_Presentation.pdf" TargetMode="External"/><Relationship Id="rId3" Type="http://schemas.openxmlformats.org/officeDocument/2006/relationships/diagramLayout" Target="../diagrams/layout4.xml"/><Relationship Id="rId7" Type="http://schemas.openxmlformats.org/officeDocument/2006/relationships/hyperlink" Target="https://www.scotlandscensus.gov.uk/statistical-methodology-rehearsal-2020" TargetMode="Externa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hyperlink" Target="mailto:scotlandscensus@nrscotland.gov.uk" TargetMode="External"/><Relationship Id="rId4" Type="http://schemas.openxmlformats.org/officeDocument/2006/relationships/diagramQuickStyle" Target="../diagrams/quickStyle4.xml"/><Relationship Id="rId9" Type="http://schemas.openxmlformats.org/officeDocument/2006/relationships/hyperlink" Target="https://www.scotlandscensus.gov.uk/external-methodology-assurance-panels-emaps-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nrscotland.gov.uk/files/statistics/admin-pop-est-16-research/2016-admin-based-population-estimates-methodology.pdf" TargetMode="External"/><Relationship Id="rId7" Type="http://schemas.openxmlformats.org/officeDocument/2006/relationships/hyperlink" Target="https://www.nrscotland.gov.uk/files/statistics/admin-pop-est-16-research/2016-admin-based-population-estimates-voluntary-statement.pdf" TargetMode="External"/><Relationship Id="rId2" Type="http://schemas.openxmlformats.org/officeDocument/2006/relationships/hyperlink" Target="https://www.nrscotland.gov.uk/files/statistics/admin-pop-est-16-research/2016-admin-based-population-estimates-report.pdf" TargetMode="External"/><Relationship Id="rId1" Type="http://schemas.openxmlformats.org/officeDocument/2006/relationships/slideLayout" Target="../slideLayouts/slideLayout2.xml"/><Relationship Id="rId6" Type="http://schemas.openxmlformats.org/officeDocument/2006/relationships/hyperlink" Target="https://www.nrscotland.gov.uk/files/statistics/admin-pop-est-16-research/2016-admin-based-population-estimates-qaad-report.pdf" TargetMode="External"/><Relationship Id="rId5" Type="http://schemas.openxmlformats.org/officeDocument/2006/relationships/hyperlink" Target="https://www.nrscotland.gov.uk/files/statistics/admin-pop-est-16-research/2016-admin-based-population-estimates-dpia.pdf" TargetMode="External"/><Relationship Id="rId4" Type="http://schemas.openxmlformats.org/officeDocument/2006/relationships/hyperlink" Target="https://www.nrscotland.gov.uk/statistics-and-data/statistics/statistics-by-theme/population/developments/administrative-data-based-population-estimates-scotland-2016-statistical-research"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scotlandscensus.gov.uk/documents/pmp006-statistical-quality-assurance-strategy/"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statisticsauthority.gov.uk/osr/what-we-do/assessment/current-future-assessments/assessment-2021-censuses-uk-phase-1/" TargetMode="External"/><Relationship Id="rId2" Type="http://schemas.openxmlformats.org/officeDocument/2006/relationships/hyperlink" Target="https://www.scotlandscensus.gov.uk/documents/census2021/How_the_National_Records_of_Scotland_is_ensuring_Census_2021_is_trustworthy_high_quality_and_of_value_to_users.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31.png"/><Relationship Id="rId12" Type="http://schemas.openxmlformats.org/officeDocument/2006/relationships/image" Target="../media/image16.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32.png"/></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census.outputs@ons.gov.uk"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708"/>
            <a:ext cx="12192000" cy="566124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ctrTitle"/>
          </p:nvPr>
        </p:nvSpPr>
        <p:spPr>
          <a:xfrm>
            <a:off x="1606018" y="1352404"/>
            <a:ext cx="8587680" cy="2563744"/>
          </a:xfrm>
        </p:spPr>
        <p:txBody>
          <a:bodyPr>
            <a:normAutofit fontScale="90000"/>
          </a:bodyPr>
          <a:lstStyle/>
          <a:p>
            <a:r>
              <a:rPr lang="en-GB" b="1" dirty="0" smtClean="0">
                <a:solidFill>
                  <a:schemeClr val="bg1"/>
                </a:solidFill>
              </a:rPr>
              <a:t>Welcome to </a:t>
            </a:r>
            <a:br>
              <a:rPr lang="en-GB" b="1" dirty="0" smtClean="0">
                <a:solidFill>
                  <a:schemeClr val="bg1"/>
                </a:solidFill>
              </a:rPr>
            </a:br>
            <a:r>
              <a:rPr lang="en-GB" b="1" dirty="0" smtClean="0">
                <a:solidFill>
                  <a:schemeClr val="bg1"/>
                </a:solidFill>
              </a:rPr>
              <a:t>Scotland’s Census 2022</a:t>
            </a:r>
            <a:br>
              <a:rPr lang="en-GB" b="1" dirty="0" smtClean="0">
                <a:solidFill>
                  <a:schemeClr val="bg1"/>
                </a:solidFill>
              </a:rPr>
            </a:br>
            <a:r>
              <a:rPr lang="en-GB" b="1" dirty="0" smtClean="0">
                <a:solidFill>
                  <a:schemeClr val="bg1"/>
                </a:solidFill>
              </a:rPr>
              <a:t/>
            </a:r>
            <a:br>
              <a:rPr lang="en-GB" b="1" dirty="0" smtClean="0">
                <a:solidFill>
                  <a:schemeClr val="bg1"/>
                </a:solidFill>
              </a:rPr>
            </a:br>
            <a:r>
              <a:rPr lang="en-GB" b="1" dirty="0" smtClean="0">
                <a:solidFill>
                  <a:schemeClr val="bg1"/>
                </a:solidFill>
              </a:rPr>
              <a:t>Census Roadshows</a:t>
            </a:r>
            <a:br>
              <a:rPr lang="en-GB" b="1" dirty="0" smtClean="0">
                <a:solidFill>
                  <a:schemeClr val="bg1"/>
                </a:solidFill>
              </a:rPr>
            </a:br>
            <a:r>
              <a:rPr lang="en-GB" b="1" dirty="0" smtClean="0">
                <a:solidFill>
                  <a:schemeClr val="bg1"/>
                </a:solidFill>
              </a:rPr>
              <a:t>June </a:t>
            </a:r>
            <a:r>
              <a:rPr lang="en-GB" b="1" dirty="0" smtClean="0">
                <a:solidFill>
                  <a:schemeClr val="bg1"/>
                </a:solidFill>
              </a:rPr>
              <a:t>2021</a:t>
            </a:r>
            <a:endParaRPr lang="en-GB" b="1" dirty="0">
              <a:solidFill>
                <a:schemeClr val="bg1"/>
              </a:solidFill>
            </a:endParaRPr>
          </a:p>
        </p:txBody>
      </p:sp>
      <p:sp>
        <p:nvSpPr>
          <p:cNvPr id="6" name="Subtitle 4"/>
          <p:cNvSpPr txBox="1">
            <a:spLocks/>
          </p:cNvSpPr>
          <p:nvPr/>
        </p:nvSpPr>
        <p:spPr>
          <a:xfrm>
            <a:off x="1606018" y="4005064"/>
            <a:ext cx="8534400" cy="7297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45041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Tailored Enumeration</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85000" lnSpcReduction="20000"/>
          </a:bodyPr>
          <a:lstStyle/>
          <a:p>
            <a:pPr marL="0" indent="0">
              <a:buNone/>
            </a:pPr>
            <a:r>
              <a:rPr lang="en-GB" sz="2600" dirty="0" smtClean="0">
                <a:solidFill>
                  <a:schemeClr val="tx1">
                    <a:lumMod val="50000"/>
                    <a:lumOff val="50000"/>
                  </a:schemeClr>
                </a:solidFill>
              </a:rPr>
              <a:t>Tailored enumeration is defined as:</a:t>
            </a:r>
          </a:p>
          <a:p>
            <a:r>
              <a:rPr lang="en-GB" sz="2600" dirty="0" smtClean="0">
                <a:solidFill>
                  <a:schemeClr val="tx1">
                    <a:lumMod val="50000"/>
                    <a:lumOff val="50000"/>
                  </a:schemeClr>
                </a:solidFill>
              </a:rPr>
              <a:t>a bespoke approach to maximise census returns from identified population groups, with specific characteristics or corresponding lifestyles which do not allow enumeration to take place using standard design models (household or communal establishment).</a:t>
            </a:r>
          </a:p>
          <a:p>
            <a:pPr marL="0" indent="0">
              <a:buNone/>
            </a:pPr>
            <a:endParaRPr lang="en-GB" sz="2600" dirty="0">
              <a:solidFill>
                <a:schemeClr val="tx1">
                  <a:lumMod val="50000"/>
                  <a:lumOff val="50000"/>
                </a:schemeClr>
              </a:solidFill>
            </a:endParaRPr>
          </a:p>
          <a:p>
            <a:pPr marL="0" indent="0">
              <a:buNone/>
            </a:pPr>
            <a:r>
              <a:rPr lang="en-GB" sz="2600" dirty="0" smtClean="0">
                <a:solidFill>
                  <a:schemeClr val="tx1">
                    <a:lumMod val="50000"/>
                    <a:lumOff val="50000"/>
                  </a:schemeClr>
                </a:solidFill>
              </a:rPr>
              <a:t>Difficult to get number of some of these groups</a:t>
            </a:r>
            <a:br>
              <a:rPr lang="en-GB" sz="2600" dirty="0" smtClean="0">
                <a:solidFill>
                  <a:schemeClr val="tx1">
                    <a:lumMod val="50000"/>
                    <a:lumOff val="50000"/>
                  </a:schemeClr>
                </a:solidFill>
              </a:rPr>
            </a:br>
            <a:r>
              <a:rPr lang="en-GB" sz="2600" dirty="0" smtClean="0">
                <a:solidFill>
                  <a:schemeClr val="tx1">
                    <a:lumMod val="50000"/>
                    <a:lumOff val="50000"/>
                  </a:schemeClr>
                </a:solidFill>
              </a:rPr>
              <a:t>as they were just included in the household</a:t>
            </a:r>
          </a:p>
          <a:p>
            <a:pPr marL="0" indent="0">
              <a:buNone/>
            </a:pPr>
            <a:r>
              <a:rPr lang="en-GB" sz="2600" dirty="0" smtClean="0">
                <a:solidFill>
                  <a:schemeClr val="tx1">
                    <a:lumMod val="50000"/>
                    <a:lumOff val="50000"/>
                  </a:schemeClr>
                </a:solidFill>
              </a:rPr>
              <a:t>Figures from 2011.</a:t>
            </a:r>
          </a:p>
          <a:p>
            <a:pPr marL="0" indent="0">
              <a:buNone/>
            </a:pPr>
            <a:endParaRPr lang="en-GB" sz="2600" dirty="0">
              <a:solidFill>
                <a:schemeClr val="tx1">
                  <a:lumMod val="50000"/>
                  <a:lumOff val="50000"/>
                </a:schemeClr>
              </a:solidFill>
            </a:endParaRPr>
          </a:p>
          <a:p>
            <a:pPr marL="0" indent="0">
              <a:buNone/>
            </a:pPr>
            <a:r>
              <a:rPr lang="en-GB" sz="2600" dirty="0" smtClean="0">
                <a:solidFill>
                  <a:schemeClr val="tx1">
                    <a:lumMod val="50000"/>
                    <a:lumOff val="50000"/>
                  </a:schemeClr>
                </a:solidFill>
              </a:rPr>
              <a:t>Major challenge is identifying these addresses </a:t>
            </a:r>
            <a:br>
              <a:rPr lang="en-GB" sz="2600" dirty="0" smtClean="0">
                <a:solidFill>
                  <a:schemeClr val="tx1">
                    <a:lumMod val="50000"/>
                    <a:lumOff val="50000"/>
                  </a:schemeClr>
                </a:solidFill>
              </a:rPr>
            </a:br>
            <a:r>
              <a:rPr lang="en-GB" sz="2600" dirty="0" smtClean="0">
                <a:solidFill>
                  <a:schemeClr val="tx1">
                    <a:lumMod val="50000"/>
                    <a:lumOff val="50000"/>
                  </a:schemeClr>
                </a:solidFill>
              </a:rPr>
              <a:t>in the first place.  </a:t>
            </a:r>
            <a:endParaRPr lang="en-GB" sz="3600" dirty="0">
              <a:solidFill>
                <a:srgbClr val="0070C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2"/>
          <a:stretch>
            <a:fillRect/>
          </a:stretch>
        </p:blipFill>
        <p:spPr>
          <a:xfrm>
            <a:off x="5374105" y="2547008"/>
            <a:ext cx="6455315" cy="2788563"/>
          </a:xfrm>
          <a:prstGeom prst="rect">
            <a:avLst/>
          </a:prstGeom>
        </p:spPr>
      </p:pic>
    </p:spTree>
    <p:extLst>
      <p:ext uri="{BB962C8B-B14F-4D97-AF65-F5344CB8AC3E}">
        <p14:creationId xmlns:p14="http://schemas.microsoft.com/office/powerpoint/2010/main" val="3674628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nvPr>
        </p:nvGraphicFramePr>
        <p:xfrm>
          <a:off x="3048000" y="1091253"/>
          <a:ext cx="6096000" cy="1879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extLst/>
          </p:nvPr>
        </p:nvGraphicFramePr>
        <p:xfrm>
          <a:off x="3058290" y="2030984"/>
          <a:ext cx="6096000" cy="158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TextBox 18"/>
          <p:cNvSpPr txBox="1"/>
          <p:nvPr/>
        </p:nvSpPr>
        <p:spPr>
          <a:xfrm>
            <a:off x="1703512" y="1904925"/>
            <a:ext cx="12241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Households</a:t>
            </a:r>
          </a:p>
        </p:txBody>
      </p:sp>
      <p:sp>
        <p:nvSpPr>
          <p:cNvPr id="20" name="TextBox 19"/>
          <p:cNvSpPr txBox="1"/>
          <p:nvPr/>
        </p:nvSpPr>
        <p:spPr>
          <a:xfrm>
            <a:off x="1703512" y="2624813"/>
            <a:ext cx="12241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CEs</a:t>
            </a:r>
          </a:p>
        </p:txBody>
      </p:sp>
      <p:graphicFrame>
        <p:nvGraphicFramePr>
          <p:cNvPr id="3" name="Table 2"/>
          <p:cNvGraphicFramePr>
            <a:graphicFrameLocks noGrp="1"/>
          </p:cNvGraphicFramePr>
          <p:nvPr>
            <p:extLst/>
          </p:nvPr>
        </p:nvGraphicFramePr>
        <p:xfrm>
          <a:off x="3058290" y="3244558"/>
          <a:ext cx="6096000" cy="12801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733059579"/>
                    </a:ext>
                  </a:extLst>
                </a:gridCol>
              </a:tblGrid>
              <a:tr h="370840">
                <a:tc>
                  <a:txBody>
                    <a:bodyPr/>
                    <a:lstStyle/>
                    <a:p>
                      <a:pPr algn="ctr"/>
                      <a:r>
                        <a:rPr lang="en-GB" dirty="0" smtClean="0"/>
                        <a:t>Public Assistance</a:t>
                      </a:r>
                    </a:p>
                    <a:p>
                      <a:endParaRPr lang="en-GB" dirty="0"/>
                    </a:p>
                  </a:txBody>
                  <a:tcPr/>
                </a:tc>
                <a:extLst>
                  <a:ext uri="{0D108BD9-81ED-4DB2-BD59-A6C34878D82A}">
                    <a16:rowId xmlns:a16="http://schemas.microsoft.com/office/drawing/2014/main" val="1580827351"/>
                  </a:ext>
                </a:extLst>
              </a:tr>
              <a:tr h="370840">
                <a:tc>
                  <a:txBody>
                    <a:bodyPr/>
                    <a:lstStyle/>
                    <a:p>
                      <a:endParaRPr lang="en-GB" sz="3600" dirty="0"/>
                    </a:p>
                  </a:txBody>
                  <a:tcPr/>
                </a:tc>
                <a:extLst>
                  <a:ext uri="{0D108BD9-81ED-4DB2-BD59-A6C34878D82A}">
                    <a16:rowId xmlns:a16="http://schemas.microsoft.com/office/drawing/2014/main" val="1274996236"/>
                  </a:ext>
                </a:extLst>
              </a:tr>
            </a:tbl>
          </a:graphicData>
        </a:graphic>
      </p:graphicFrame>
      <p:pic>
        <p:nvPicPr>
          <p:cNvPr id="10" name="Picture 9"/>
          <p:cNvPicPr>
            <a:picLocks noChangeAspect="1"/>
          </p:cNvPicPr>
          <p:nvPr/>
        </p:nvPicPr>
        <p:blipFill>
          <a:blip r:embed="rId13"/>
          <a:stretch>
            <a:fillRect/>
          </a:stretch>
        </p:blipFill>
        <p:spPr>
          <a:xfrm>
            <a:off x="4007769" y="3704503"/>
            <a:ext cx="3858109" cy="687658"/>
          </a:xfrm>
          <a:prstGeom prst="rect">
            <a:avLst/>
          </a:prstGeom>
        </p:spPr>
      </p:pic>
      <p:grpSp>
        <p:nvGrpSpPr>
          <p:cNvPr id="11" name="Group 10"/>
          <p:cNvGrpSpPr/>
          <p:nvPr/>
        </p:nvGrpSpPr>
        <p:grpSpPr>
          <a:xfrm>
            <a:off x="3058290" y="4412995"/>
            <a:ext cx="6085710" cy="515487"/>
            <a:chOff x="1462282" y="3065909"/>
            <a:chExt cx="6085710" cy="515487"/>
          </a:xfrm>
        </p:grpSpPr>
        <p:sp>
          <p:nvSpPr>
            <p:cNvPr id="12" name="Rounded Rectangle 11"/>
            <p:cNvSpPr/>
            <p:nvPr/>
          </p:nvSpPr>
          <p:spPr>
            <a:xfrm>
              <a:off x="1462282" y="3068960"/>
              <a:ext cx="1800200" cy="504056"/>
            </a:xfrm>
            <a:prstGeom prst="roundRect">
              <a:avLst/>
            </a:prstGeom>
            <a:solidFill>
              <a:srgbClr val="0070C0"/>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Self Service</a:t>
              </a:r>
              <a:endParaRPr kumimoji="0" lang="en-GB"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Rounded Rectangle 12"/>
            <p:cNvSpPr/>
            <p:nvPr/>
          </p:nvSpPr>
          <p:spPr>
            <a:xfrm>
              <a:off x="3610280" y="3080391"/>
              <a:ext cx="1800003" cy="501005"/>
            </a:xfrm>
            <a:prstGeom prst="roundRect">
              <a:avLst/>
            </a:prstGeom>
            <a:solidFill>
              <a:srgbClr val="0070C0"/>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Assisted Service </a:t>
              </a:r>
              <a:r>
                <a:rPr kumimoji="0" lang="en-GB"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4" name="Rounded Rectangle 13"/>
            <p:cNvSpPr/>
            <p:nvPr/>
          </p:nvSpPr>
          <p:spPr>
            <a:xfrm>
              <a:off x="5747989" y="3065909"/>
              <a:ext cx="1800003" cy="504056"/>
            </a:xfrm>
            <a:prstGeom prst="roundRect">
              <a:avLst/>
            </a:prstGeom>
            <a:solidFill>
              <a:srgbClr val="0070C0"/>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Mediated Service </a:t>
              </a:r>
              <a:r>
                <a:rPr kumimoji="0" lang="en-GB"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grpSp>
      <p:graphicFrame>
        <p:nvGraphicFramePr>
          <p:cNvPr id="4" name="Table 3"/>
          <p:cNvGraphicFramePr>
            <a:graphicFrameLocks noGrp="1"/>
          </p:cNvGraphicFramePr>
          <p:nvPr>
            <p:extLst/>
          </p:nvPr>
        </p:nvGraphicFramePr>
        <p:xfrm>
          <a:off x="3065978" y="4973294"/>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949877236"/>
                    </a:ext>
                  </a:extLst>
                </a:gridCol>
              </a:tblGrid>
              <a:tr h="370840">
                <a:tc>
                  <a:txBody>
                    <a:bodyPr/>
                    <a:lstStyle/>
                    <a:p>
                      <a:pPr algn="ctr"/>
                      <a:r>
                        <a:rPr lang="en-GB" dirty="0" smtClean="0"/>
                        <a:t>Communication </a:t>
                      </a:r>
                      <a:r>
                        <a:rPr lang="en-GB" baseline="0" dirty="0" smtClean="0"/>
                        <a:t>and Engagement</a:t>
                      </a:r>
                      <a:endParaRPr lang="en-GB" dirty="0"/>
                    </a:p>
                  </a:txBody>
                  <a:tcPr/>
                </a:tc>
                <a:extLst>
                  <a:ext uri="{0D108BD9-81ED-4DB2-BD59-A6C34878D82A}">
                    <a16:rowId xmlns:a16="http://schemas.microsoft.com/office/drawing/2014/main" val="3936106304"/>
                  </a:ext>
                </a:extLst>
              </a:tr>
            </a:tbl>
          </a:graphicData>
        </a:graphic>
      </p:graphicFrame>
      <p:sp>
        <p:nvSpPr>
          <p:cNvPr id="15" name="Title 1"/>
          <p:cNvSpPr txBox="1">
            <a:spLocks/>
          </p:cNvSpPr>
          <p:nvPr/>
        </p:nvSpPr>
        <p:spPr>
          <a:xfrm>
            <a:off x="609600" y="243539"/>
            <a:ext cx="10881673" cy="1143000"/>
          </a:xfrm>
          <a:prstGeom prst="rect">
            <a:avLst/>
          </a:prstGeom>
        </p:spPr>
        <p:txBody>
          <a:bodyPr>
            <a:normAutofit/>
          </a:bodyPr>
          <a:lstStyle>
            <a:lvl1pPr algn="ctr" defTabSz="914400" rtl="0" eaLnBrk="1" latinLnBrk="0" hangingPunct="1">
              <a:spcBef>
                <a:spcPct val="0"/>
              </a:spcBef>
              <a:buNone/>
              <a:defRPr sz="4400" kern="1200">
                <a:solidFill>
                  <a:schemeClr val="accent1">
                    <a:lumMod val="50000"/>
                  </a:schemeClr>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rgbClr val="0070C0"/>
                </a:solidFill>
                <a:effectLst/>
                <a:uLnTx/>
                <a:uFillTx/>
                <a:latin typeface="Verdana" pitchFamily="34" charset="0"/>
                <a:ea typeface="Verdana" pitchFamily="34" charset="0"/>
              </a:rPr>
              <a:t>Enumeration approach</a:t>
            </a:r>
            <a:endParaRPr kumimoji="0" lang="en-GB" sz="4000" b="1" i="0" u="none" strike="noStrike" kern="1200" cap="none" spc="0" normalizeH="0" baseline="0" noProof="0" dirty="0">
              <a:ln>
                <a:noFill/>
              </a:ln>
              <a:solidFill>
                <a:srgbClr val="4F81BD"/>
              </a:solidFill>
              <a:effectLst/>
              <a:uLnTx/>
              <a:uFillTx/>
              <a:latin typeface="Verdana" pitchFamily="34" charset="0"/>
              <a:ea typeface="Verdana" pitchFamily="34" charset="0"/>
            </a:endParaRPr>
          </a:p>
        </p:txBody>
      </p:sp>
      <p:sp>
        <p:nvSpPr>
          <p:cNvPr id="16" name="Content Placeholder 2"/>
          <p:cNvSpPr txBox="1">
            <a:spLocks/>
          </p:cNvSpPr>
          <p:nvPr/>
        </p:nvSpPr>
        <p:spPr>
          <a:xfrm>
            <a:off x="609600" y="1040283"/>
            <a:ext cx="10881674" cy="390488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mn-ea"/>
                <a:cs typeface="Arial" pitchFamily="34" charset="0"/>
              </a:rPr>
              <a:t>We have defined Enumeration Approaches for each of the groupings and segments.</a:t>
            </a:r>
            <a:endParaRPr kumimoji="0" lang="en-GB" sz="2800" b="0"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44908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82404" y="764704"/>
            <a:ext cx="8534076"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0" u="sng"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70C0"/>
                </a:solidFill>
                <a:effectLst/>
                <a:uLnTx/>
                <a:uFillTx/>
                <a:latin typeface="Calibri"/>
                <a:ea typeface="+mn-ea"/>
                <a:cs typeface="+mn-cs"/>
              </a:rPr>
              <a:t/>
            </a:r>
            <a:br>
              <a:rPr kumimoji="0" lang="en-GB" sz="2200" b="1" i="0" u="none" strike="noStrike" kern="1200" cap="none" spc="0" normalizeH="0" baseline="0" noProof="0" dirty="0">
                <a:ln>
                  <a:noFill/>
                </a:ln>
                <a:solidFill>
                  <a:srgbClr val="0070C0"/>
                </a:solidFill>
                <a:effectLst/>
                <a:uLnTx/>
                <a:uFillTx/>
                <a:latin typeface="Calibri"/>
                <a:ea typeface="+mn-ea"/>
                <a:cs typeface="+mn-cs"/>
              </a:rPr>
            </a:br>
            <a:endParaRPr kumimoji="0" lang="en-GB" sz="2200" b="1" i="0" u="none" strike="noStrike" kern="1200" cap="none" spc="0" normalizeH="0" baseline="0" noProof="0" dirty="0">
              <a:ln>
                <a:noFill/>
              </a:ln>
              <a:solidFill>
                <a:srgbClr val="0070C0"/>
              </a:solidFill>
              <a:effectLst/>
              <a:uLnTx/>
              <a:uFillTx/>
              <a:latin typeface="Calibri"/>
              <a:ea typeface="+mn-ea"/>
              <a:cs typeface="+mn-cs"/>
            </a:endParaRPr>
          </a:p>
        </p:txBody>
      </p:sp>
      <p:sp>
        <p:nvSpPr>
          <p:cNvPr id="4" name="Rectangle 3"/>
          <p:cNvSpPr/>
          <p:nvPr/>
        </p:nvSpPr>
        <p:spPr>
          <a:xfrm>
            <a:off x="1882404" y="1196752"/>
            <a:ext cx="8534076" cy="76944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dirty="0">
              <a:ln>
                <a:noFill/>
              </a:ln>
              <a:solidFill>
                <a:srgbClr val="0070C0"/>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1007877" y="1059474"/>
            <a:ext cx="10283130" cy="5779476"/>
          </a:xfrm>
          <a:prstGeom prst="rect">
            <a:avLst/>
          </a:prstGeom>
        </p:spPr>
      </p:pic>
      <p:sp>
        <p:nvSpPr>
          <p:cNvPr id="7" name="Title 6"/>
          <p:cNvSpPr>
            <a:spLocks noGrp="1"/>
          </p:cNvSpPr>
          <p:nvPr>
            <p:ph type="title"/>
          </p:nvPr>
        </p:nvSpPr>
        <p:spPr/>
        <p:txBody>
          <a:bodyPr>
            <a:normAutofit/>
          </a:bodyPr>
          <a:lstStyle/>
          <a:p>
            <a:r>
              <a:rPr lang="en-GB" sz="2400" dirty="0"/>
              <a:t>Wave of Contact Model – Overview</a:t>
            </a:r>
          </a:p>
        </p:txBody>
      </p:sp>
      <p:sp>
        <p:nvSpPr>
          <p:cNvPr id="8" name="Slide Number Placeholder 3"/>
          <p:cNvSpPr>
            <a:spLocks noGrp="1"/>
          </p:cNvSpPr>
          <p:nvPr>
            <p:ph type="sldNum" sz="quarter" idx="12"/>
          </p:nvPr>
        </p:nvSpPr>
        <p:spPr>
          <a:xfrm>
            <a:off x="9380316" y="64455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D0FAE-F660-4F5C-A3DE-8F8905BEC21B}"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6148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82404" y="764704"/>
            <a:ext cx="8534076"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200" b="1" i="0" u="sng"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70C0"/>
                </a:solidFill>
                <a:effectLst/>
                <a:uLnTx/>
                <a:uFillTx/>
                <a:latin typeface="Calibri" panose="020F0502020204030204"/>
                <a:ea typeface="+mn-ea"/>
                <a:cs typeface="+mn-cs"/>
              </a:rPr>
              <a:t/>
            </a:r>
            <a:br>
              <a:rPr kumimoji="0" lang="en-GB" sz="2200" b="1" i="0" u="none" strike="noStrike" kern="1200" cap="none" spc="0" normalizeH="0" baseline="0" noProof="0" dirty="0">
                <a:ln>
                  <a:noFill/>
                </a:ln>
                <a:solidFill>
                  <a:srgbClr val="0070C0"/>
                </a:solidFill>
                <a:effectLst/>
                <a:uLnTx/>
                <a:uFillTx/>
                <a:latin typeface="Calibri" panose="020F0502020204030204"/>
                <a:ea typeface="+mn-ea"/>
                <a:cs typeface="+mn-cs"/>
              </a:rPr>
            </a:br>
            <a:endParaRPr kumimoji="0" lang="en-GB" sz="2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Rectangle 3"/>
          <p:cNvSpPr/>
          <p:nvPr/>
        </p:nvSpPr>
        <p:spPr>
          <a:xfrm>
            <a:off x="1882404" y="1196752"/>
            <a:ext cx="8534076" cy="769441"/>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Title 6"/>
          <p:cNvSpPr>
            <a:spLocks noGrp="1"/>
          </p:cNvSpPr>
          <p:nvPr>
            <p:ph type="title"/>
          </p:nvPr>
        </p:nvSpPr>
        <p:spPr/>
        <p:txBody>
          <a:bodyPr>
            <a:normAutofit/>
          </a:bodyPr>
          <a:lstStyle/>
          <a:p>
            <a:r>
              <a:rPr lang="en-GB" sz="2400" dirty="0"/>
              <a:t>Wave of Contact Model – </a:t>
            </a:r>
            <a:r>
              <a:rPr lang="en-GB" dirty="0" smtClean="0"/>
              <a:t>Communal Establishments</a:t>
            </a:r>
            <a:endParaRPr lang="en-GB" sz="2400" dirty="0"/>
          </a:p>
        </p:txBody>
      </p:sp>
      <p:pic>
        <p:nvPicPr>
          <p:cNvPr id="2" name="Picture 1"/>
          <p:cNvPicPr>
            <a:picLocks noChangeAspect="1"/>
          </p:cNvPicPr>
          <p:nvPr/>
        </p:nvPicPr>
        <p:blipFill>
          <a:blip r:embed="rId3"/>
          <a:stretch>
            <a:fillRect/>
          </a:stretch>
        </p:blipFill>
        <p:spPr>
          <a:xfrm>
            <a:off x="1967223" y="1036332"/>
            <a:ext cx="8364437" cy="4572396"/>
          </a:xfrm>
          <a:prstGeom prst="rect">
            <a:avLst/>
          </a:prstGeom>
        </p:spPr>
      </p:pic>
      <p:grpSp>
        <p:nvGrpSpPr>
          <p:cNvPr id="26" name="Group 25"/>
          <p:cNvGrpSpPr/>
          <p:nvPr/>
        </p:nvGrpSpPr>
        <p:grpSpPr>
          <a:xfrm>
            <a:off x="5607956" y="5704980"/>
            <a:ext cx="3183118" cy="738306"/>
            <a:chOff x="5247738" y="4635843"/>
            <a:chExt cx="3229912" cy="738187"/>
          </a:xfrm>
          <a:solidFill>
            <a:srgbClr val="CC99FF"/>
          </a:solidFill>
        </p:grpSpPr>
        <p:sp>
          <p:nvSpPr>
            <p:cNvPr id="27" name="Rectangle 26"/>
            <p:cNvSpPr/>
            <p:nvPr/>
          </p:nvSpPr>
          <p:spPr>
            <a:xfrm>
              <a:off x="5247738" y="4635843"/>
              <a:ext cx="975871" cy="738187"/>
            </a:xfrm>
            <a:prstGeom prst="rect">
              <a:avLst/>
            </a:prstGeom>
            <a:grpFill/>
            <a:ln w="3175">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011" tIns="94011" rIns="94011" bIns="94011"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10 Mar</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p:cNvSpPr/>
            <p:nvPr/>
          </p:nvSpPr>
          <p:spPr>
            <a:xfrm>
              <a:off x="6240306" y="4635843"/>
              <a:ext cx="1265274" cy="738187"/>
            </a:xfrm>
            <a:prstGeom prst="rect">
              <a:avLst/>
            </a:prstGeom>
            <a:grpFill/>
            <a:ln w="3175">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011" tIns="94011" rIns="94011" bIns="94011"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Enumeration Day </a:t>
              </a:r>
            </a:p>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16 March</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Rectangle 28"/>
            <p:cNvSpPr/>
            <p:nvPr/>
          </p:nvSpPr>
          <p:spPr>
            <a:xfrm>
              <a:off x="7501779" y="4635843"/>
              <a:ext cx="975871" cy="738187"/>
            </a:xfrm>
            <a:prstGeom prst="rect">
              <a:avLst/>
            </a:prstGeom>
            <a:grpFill/>
            <a:ln w="3175">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011" tIns="94011" rIns="94011" bIns="94011"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22 - 23 Mar</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5" name="TextBox 34"/>
          <p:cNvSpPr txBox="1"/>
          <p:nvPr/>
        </p:nvSpPr>
        <p:spPr>
          <a:xfrm>
            <a:off x="2564369" y="5854001"/>
            <a:ext cx="217516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alibri"/>
                <a:ea typeface="+mn-ea"/>
                <a:cs typeface="+mn-cs"/>
              </a:rPr>
              <a:t>Rough Sleepers</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Rectangle 35"/>
          <p:cNvSpPr/>
          <p:nvPr/>
        </p:nvSpPr>
        <p:spPr>
          <a:xfrm>
            <a:off x="1967223" y="5843718"/>
            <a:ext cx="441531" cy="369094"/>
          </a:xfrm>
          <a:prstGeom prst="rect">
            <a:avLst/>
          </a:prstGeom>
          <a:solidFill>
            <a:schemeClr val="accent4">
              <a:lumMod val="60000"/>
              <a:lumOff val="40000"/>
            </a:schemeClr>
          </a:solidFill>
          <a:ln w="3175">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011" tIns="94011" rIns="94011" bIns="94011"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2" name="Slide Number Placeholder 3"/>
          <p:cNvSpPr>
            <a:spLocks noGrp="1"/>
          </p:cNvSpPr>
          <p:nvPr>
            <p:ph type="sldNum" sz="quarter" idx="12"/>
          </p:nvPr>
        </p:nvSpPr>
        <p:spPr>
          <a:xfrm>
            <a:off x="9380316" y="64455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D0FAE-F660-4F5C-A3DE-8F8905BEC21B}"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5373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Question and Questionnaire Design</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85000" lnSpcReduction="20000"/>
          </a:bodyPr>
          <a:lstStyle/>
          <a:p>
            <a:pPr marL="0" indent="0">
              <a:buNone/>
            </a:pPr>
            <a:r>
              <a:rPr lang="en-GB" sz="3600" dirty="0" smtClean="0">
                <a:solidFill>
                  <a:srgbClr val="0070C0"/>
                </a:solidFill>
              </a:rPr>
              <a:t>Topic </a:t>
            </a:r>
            <a:r>
              <a:rPr lang="en-GB" sz="3600" dirty="0" err="1" smtClean="0">
                <a:solidFill>
                  <a:srgbClr val="0070C0"/>
                </a:solidFill>
              </a:rPr>
              <a:t>Consulation</a:t>
            </a:r>
            <a:r>
              <a:rPr lang="en-GB" sz="3600" dirty="0" smtClean="0">
                <a:solidFill>
                  <a:srgbClr val="0070C0"/>
                </a:solidFill>
              </a:rPr>
              <a:t> 2015/2016</a:t>
            </a:r>
          </a:p>
          <a:p>
            <a:pPr marL="0" indent="0">
              <a:buNone/>
            </a:pPr>
            <a:r>
              <a:rPr lang="en-GB" sz="3600" dirty="0" smtClean="0">
                <a:solidFill>
                  <a:srgbClr val="0070C0"/>
                </a:solidFill>
              </a:rPr>
              <a:t>Stakeholder Engagement</a:t>
            </a:r>
          </a:p>
          <a:p>
            <a:pPr marL="0" indent="0">
              <a:buNone/>
            </a:pPr>
            <a:r>
              <a:rPr lang="en-GB" sz="3600" dirty="0" smtClean="0">
                <a:solidFill>
                  <a:srgbClr val="0070C0"/>
                </a:solidFill>
              </a:rPr>
              <a:t>Involvement of Users</a:t>
            </a:r>
          </a:p>
          <a:p>
            <a:r>
              <a:rPr lang="en-GB" sz="2600" dirty="0" smtClean="0">
                <a:solidFill>
                  <a:schemeClr val="tx1">
                    <a:lumMod val="50000"/>
                    <a:lumOff val="50000"/>
                  </a:schemeClr>
                </a:solidFill>
              </a:rPr>
              <a:t>Public acceptability, cognitive and qualitative testing</a:t>
            </a:r>
          </a:p>
          <a:p>
            <a:r>
              <a:rPr lang="en-GB" sz="2600" dirty="0" smtClean="0">
                <a:solidFill>
                  <a:schemeClr val="tx1">
                    <a:lumMod val="50000"/>
                    <a:lumOff val="50000"/>
                  </a:schemeClr>
                </a:solidFill>
              </a:rPr>
              <a:t>Topic focus groups</a:t>
            </a:r>
            <a:endParaRPr lang="en-GB" sz="2600" dirty="0">
              <a:solidFill>
                <a:schemeClr val="tx1">
                  <a:lumMod val="50000"/>
                  <a:lumOff val="50000"/>
                </a:schemeClr>
              </a:solidFill>
            </a:endParaRPr>
          </a:p>
          <a:p>
            <a:r>
              <a:rPr lang="en-GB" sz="2600" dirty="0" smtClean="0">
                <a:solidFill>
                  <a:schemeClr val="tx1">
                    <a:lumMod val="50000"/>
                    <a:lumOff val="50000"/>
                  </a:schemeClr>
                </a:solidFill>
              </a:rPr>
              <a:t>Usability and accessibility testing</a:t>
            </a:r>
          </a:p>
          <a:p>
            <a:r>
              <a:rPr lang="en-GB" sz="2600" dirty="0" smtClean="0">
                <a:solidFill>
                  <a:schemeClr val="tx1">
                    <a:lumMod val="50000"/>
                    <a:lumOff val="50000"/>
                  </a:schemeClr>
                </a:solidFill>
              </a:rPr>
              <a:t>Rehearsal</a:t>
            </a:r>
            <a:endParaRPr lang="en-GB" sz="2600" dirty="0">
              <a:solidFill>
                <a:schemeClr val="tx1">
                  <a:lumMod val="50000"/>
                  <a:lumOff val="50000"/>
                </a:schemeClr>
              </a:solidFill>
            </a:endParaRPr>
          </a:p>
          <a:p>
            <a:pPr marL="0" indent="0">
              <a:buNone/>
            </a:pPr>
            <a:r>
              <a:rPr lang="en-GB" sz="3600" dirty="0" smtClean="0">
                <a:solidFill>
                  <a:srgbClr val="0070C0"/>
                </a:solidFill>
              </a:rPr>
              <a:t>Legal and Ministerial</a:t>
            </a:r>
          </a:p>
          <a:p>
            <a:pPr marL="0" indent="0">
              <a:buNone/>
            </a:pPr>
            <a:r>
              <a:rPr lang="en-GB" sz="3600" dirty="0" smtClean="0">
                <a:solidFill>
                  <a:srgbClr val="0070C0"/>
                </a:solidFill>
              </a:rPr>
              <a:t>National Statistics Accreditation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6502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Legislation</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85000" lnSpcReduction="10000"/>
          </a:bodyPr>
          <a:lstStyle/>
          <a:p>
            <a:pPr marL="0" indent="0">
              <a:buNone/>
            </a:pPr>
            <a:r>
              <a:rPr lang="en-GB" sz="3600" dirty="0" smtClean="0">
                <a:solidFill>
                  <a:schemeClr val="tx1">
                    <a:lumMod val="50000"/>
                    <a:lumOff val="50000"/>
                  </a:schemeClr>
                </a:solidFill>
              </a:rPr>
              <a:t>Published ‘</a:t>
            </a:r>
            <a:r>
              <a:rPr lang="en-GB" sz="3600" dirty="0" smtClean="0">
                <a:solidFill>
                  <a:schemeClr val="tx1">
                    <a:lumMod val="50000"/>
                    <a:lumOff val="50000"/>
                  </a:schemeClr>
                </a:solidFill>
                <a:hlinkClick r:id="rId2"/>
              </a:rPr>
              <a:t>Plans for Scotland’s Census 2021</a:t>
            </a:r>
            <a:r>
              <a:rPr lang="en-GB" sz="3600" dirty="0" smtClean="0">
                <a:solidFill>
                  <a:schemeClr val="tx1">
                    <a:lumMod val="50000"/>
                    <a:lumOff val="50000"/>
                  </a:schemeClr>
                </a:solidFill>
              </a:rPr>
              <a:t>’ in September 2018</a:t>
            </a:r>
          </a:p>
          <a:p>
            <a:pPr marL="0" indent="0">
              <a:buNone/>
            </a:pPr>
            <a:r>
              <a:rPr lang="en-GB" sz="3600" dirty="0" smtClean="0">
                <a:solidFill>
                  <a:schemeClr val="tx1">
                    <a:lumMod val="50000"/>
                    <a:lumOff val="50000"/>
                  </a:schemeClr>
                </a:solidFill>
              </a:rPr>
              <a:t>Census Amendment Scotland Act 2019 – allows for voluntary questions to be asked on sexual orientation and trans status and history. Received Royal Assent in July 2019.</a:t>
            </a:r>
          </a:p>
          <a:p>
            <a:pPr marL="0" indent="0">
              <a:buNone/>
            </a:pPr>
            <a:r>
              <a:rPr lang="en-GB" sz="3600" dirty="0" smtClean="0">
                <a:solidFill>
                  <a:schemeClr val="tx1">
                    <a:lumMod val="50000"/>
                    <a:lumOff val="50000"/>
                  </a:schemeClr>
                </a:solidFill>
              </a:rPr>
              <a:t>All of the legislation required for Scotland’s Census 2022 is now in force</a:t>
            </a:r>
          </a:p>
          <a:p>
            <a:pPr marL="0" indent="0">
              <a:buNone/>
            </a:pPr>
            <a:r>
              <a:rPr lang="en-GB" sz="3600" dirty="0" smtClean="0">
                <a:solidFill>
                  <a:schemeClr val="tx1">
                    <a:lumMod val="50000"/>
                    <a:lumOff val="50000"/>
                  </a:schemeClr>
                </a:solidFill>
                <a:hlinkClick r:id="rId3"/>
              </a:rPr>
              <a:t>Scotland’s Census 2022 Question Set</a:t>
            </a:r>
            <a:endParaRPr lang="en-GB" sz="3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9151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Census Coverage Survey (CCS)</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92500" lnSpcReduction="10000"/>
          </a:bodyPr>
          <a:lstStyle/>
          <a:p>
            <a:pPr marL="0" indent="0">
              <a:buNone/>
            </a:pPr>
            <a:r>
              <a:rPr lang="en-GB" sz="3600" dirty="0" smtClean="0">
                <a:solidFill>
                  <a:srgbClr val="0070C0"/>
                </a:solidFill>
              </a:rPr>
              <a:t>To provide a secondary source of data to the census which allows us to estimate the total Scottish population</a:t>
            </a:r>
            <a:endParaRPr lang="en-GB" sz="3600" dirty="0">
              <a:solidFill>
                <a:srgbClr val="0070C0"/>
              </a:solidFill>
            </a:endParaRPr>
          </a:p>
          <a:p>
            <a:pPr marL="0" indent="0">
              <a:buNone/>
            </a:pPr>
            <a:endParaRPr lang="en-GB" sz="2600" dirty="0">
              <a:solidFill>
                <a:schemeClr val="tx1">
                  <a:lumMod val="50000"/>
                  <a:lumOff val="50000"/>
                </a:schemeClr>
              </a:solidFill>
            </a:endParaRPr>
          </a:p>
          <a:p>
            <a:r>
              <a:rPr lang="en-GB" sz="2600" dirty="0" smtClean="0">
                <a:solidFill>
                  <a:schemeClr val="tx1">
                    <a:lumMod val="50000"/>
                    <a:lumOff val="50000"/>
                  </a:schemeClr>
                </a:solidFill>
              </a:rPr>
              <a:t>Not everyone completes a Census questionnaire and some people are missed</a:t>
            </a:r>
            <a:endParaRPr lang="en-GB" sz="2600" dirty="0">
              <a:solidFill>
                <a:schemeClr val="tx1">
                  <a:lumMod val="50000"/>
                  <a:lumOff val="50000"/>
                </a:schemeClr>
              </a:solidFill>
            </a:endParaRPr>
          </a:p>
          <a:p>
            <a:endParaRPr lang="en-GB" sz="2600" dirty="0" smtClean="0">
              <a:solidFill>
                <a:schemeClr val="tx1">
                  <a:lumMod val="50000"/>
                  <a:lumOff val="50000"/>
                </a:schemeClr>
              </a:solidFill>
            </a:endParaRPr>
          </a:p>
          <a:p>
            <a:r>
              <a:rPr lang="en-GB" sz="2600" dirty="0" smtClean="0">
                <a:solidFill>
                  <a:schemeClr val="tx1">
                    <a:lumMod val="50000"/>
                    <a:lumOff val="50000"/>
                  </a:schemeClr>
                </a:solidFill>
              </a:rPr>
              <a:t>Does not occur uniformly across all geographic areas or demography</a:t>
            </a:r>
          </a:p>
          <a:p>
            <a:endParaRPr lang="en-GB" sz="2600" dirty="0">
              <a:solidFill>
                <a:schemeClr val="tx1">
                  <a:lumMod val="50000"/>
                  <a:lumOff val="50000"/>
                </a:schemeClr>
              </a:solidFill>
            </a:endParaRPr>
          </a:p>
          <a:p>
            <a:r>
              <a:rPr lang="en-GB" sz="2600" dirty="0" smtClean="0">
                <a:solidFill>
                  <a:schemeClr val="tx1">
                    <a:lumMod val="50000"/>
                    <a:lumOff val="50000"/>
                  </a:schemeClr>
                </a:solidFill>
              </a:rPr>
              <a:t>Individuals or whole households can be missed</a:t>
            </a:r>
            <a:endParaRPr lang="en-GB" sz="2600" dirty="0">
              <a:solidFill>
                <a:schemeClr val="tx1">
                  <a:lumMod val="50000"/>
                  <a:lumOff val="50000"/>
                </a:schemeClr>
              </a:solidFill>
            </a:endParaRPr>
          </a:p>
          <a:p>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7192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The CCS is…</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a:bodyPr>
          <a:lstStyle/>
          <a:p>
            <a:r>
              <a:rPr lang="en-GB" sz="2600" dirty="0" smtClean="0">
                <a:solidFill>
                  <a:schemeClr val="tx1">
                    <a:lumMod val="50000"/>
                    <a:lumOff val="50000"/>
                  </a:schemeClr>
                </a:solidFill>
              </a:rPr>
              <a:t>Sample survey</a:t>
            </a:r>
            <a:endParaRPr lang="en-GB" sz="2600" dirty="0">
              <a:solidFill>
                <a:schemeClr val="tx1">
                  <a:lumMod val="50000"/>
                  <a:lumOff val="50000"/>
                </a:schemeClr>
              </a:solidFill>
            </a:endParaRPr>
          </a:p>
          <a:p>
            <a:r>
              <a:rPr lang="en-GB" sz="2600" dirty="0" smtClean="0">
                <a:solidFill>
                  <a:schemeClr val="tx1">
                    <a:lumMod val="50000"/>
                    <a:lumOff val="50000"/>
                  </a:schemeClr>
                </a:solidFill>
              </a:rPr>
              <a:t>Includes approximately 1.5% of the population</a:t>
            </a:r>
          </a:p>
          <a:p>
            <a:r>
              <a:rPr lang="en-GB" sz="2600" dirty="0" smtClean="0">
                <a:solidFill>
                  <a:schemeClr val="tx1">
                    <a:lumMod val="50000"/>
                    <a:lumOff val="50000"/>
                  </a:schemeClr>
                </a:solidFill>
              </a:rPr>
              <a:t>Conducted approximately 6 weeks after census</a:t>
            </a:r>
          </a:p>
          <a:p>
            <a:r>
              <a:rPr lang="en-GB" sz="2600" dirty="0" smtClean="0">
                <a:solidFill>
                  <a:schemeClr val="tx1">
                    <a:lumMod val="50000"/>
                    <a:lumOff val="50000"/>
                  </a:schemeClr>
                </a:solidFill>
              </a:rPr>
              <a:t>Subset of the census questionnaire</a:t>
            </a:r>
          </a:p>
          <a:p>
            <a:r>
              <a:rPr lang="en-GB" sz="2600" dirty="0" smtClean="0">
                <a:solidFill>
                  <a:schemeClr val="tx1">
                    <a:lumMod val="50000"/>
                    <a:lumOff val="50000"/>
                  </a:schemeClr>
                </a:solidFill>
              </a:rPr>
              <a:t>Door-step interview, face-to-face</a:t>
            </a:r>
          </a:p>
          <a:p>
            <a:r>
              <a:rPr lang="en-GB" sz="2600" dirty="0" smtClean="0">
                <a:solidFill>
                  <a:schemeClr val="tx1">
                    <a:lumMod val="50000"/>
                    <a:lumOff val="50000"/>
                  </a:schemeClr>
                </a:solidFill>
              </a:rPr>
              <a:t>Voluntary participation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3924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6124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ctrTitle"/>
          </p:nvPr>
        </p:nvSpPr>
        <p:spPr>
          <a:xfrm>
            <a:off x="1802160" y="1608582"/>
            <a:ext cx="8587680" cy="1470025"/>
          </a:xfrm>
        </p:spPr>
        <p:txBody>
          <a:bodyPr/>
          <a:lstStyle/>
          <a:p>
            <a:r>
              <a:rPr lang="en-GB" b="1" dirty="0" smtClean="0">
                <a:solidFill>
                  <a:schemeClr val="bg1"/>
                </a:solidFill>
              </a:rPr>
              <a:t>Statistical Methodology</a:t>
            </a:r>
            <a:endParaRPr lang="en-GB" b="1" dirty="0">
              <a:solidFill>
                <a:schemeClr val="bg1"/>
              </a:solidFill>
            </a:endParaRPr>
          </a:p>
        </p:txBody>
      </p:sp>
      <p:sp>
        <p:nvSpPr>
          <p:cNvPr id="6" name="Subtitle 4"/>
          <p:cNvSpPr txBox="1">
            <a:spLocks/>
          </p:cNvSpPr>
          <p:nvPr/>
        </p:nvSpPr>
        <p:spPr>
          <a:xfrm>
            <a:off x="1606018" y="4005064"/>
            <a:ext cx="8534400" cy="7297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35352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Statistical Quality </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rPr>
              <a:t>AssuranceSta</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2" name="Diagram 1"/>
          <p:cNvGraphicFramePr/>
          <p:nvPr>
            <p:extLst/>
          </p:nvPr>
        </p:nvGraphicFramePr>
        <p:xfrm>
          <a:off x="191344" y="116632"/>
          <a:ext cx="7493001" cy="636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4434" y="6111882"/>
            <a:ext cx="4824536" cy="46166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a:ea typeface="+mn-ea"/>
                <a:cs typeface="+mn-cs"/>
              </a:rPr>
              <a:t>To produce the statistical outputs, supporting information and analysis for release to the public.</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8904312" y="116632"/>
            <a:ext cx="3191000" cy="64633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4F81BD">
                    <a:lumMod val="75000"/>
                  </a:srgbClr>
                </a:solidFill>
                <a:effectLst/>
                <a:uLnTx/>
                <a:uFillTx/>
                <a:latin typeface="Calibri"/>
                <a:ea typeface="+mn-ea"/>
                <a:cs typeface="+mn-cs"/>
                <a:hlinkClick r:id="rId7"/>
              </a:rPr>
              <a:t>Statistical Methodology</a:t>
            </a:r>
            <a:r>
              <a:rPr kumimoji="0" lang="en-GB" sz="1800" b="1" i="0" u="none" strike="noStrike" kern="1200" cap="none" spc="0" normalizeH="0" baseline="0" noProof="0" dirty="0" smtClean="0">
                <a:ln>
                  <a:noFill/>
                </a:ln>
                <a:solidFill>
                  <a:srgbClr val="4F81BD">
                    <a:lumMod val="75000"/>
                  </a:srgbClr>
                </a:solidFill>
                <a:effectLst/>
                <a:uLnTx/>
                <a:uFillTx/>
                <a:latin typeface="Calibri"/>
                <a:ea typeface="+mn-ea"/>
                <a:cs typeface="+mn-cs"/>
              </a:rPr>
              <a:t> website main page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4F81BD">
                    <a:lumMod val="75000"/>
                  </a:srgbClr>
                </a:solidFill>
                <a:effectLst/>
                <a:uLnTx/>
                <a:uFillTx/>
                <a:latin typeface="Calibri"/>
                <a:ea typeface="+mn-ea"/>
                <a:cs typeface="+mn-cs"/>
                <a:hlinkClick r:id="rId8"/>
              </a:rPr>
              <a:t>High level overview </a:t>
            </a:r>
            <a:r>
              <a:rPr kumimoji="0" lang="en-GB" sz="1800" b="0" i="0" u="none" strike="noStrike" kern="1200" cap="none" spc="0" normalizeH="0" baseline="0" noProof="0" dirty="0" smtClean="0">
                <a:ln>
                  <a:noFill/>
                </a:ln>
                <a:solidFill>
                  <a:srgbClr val="4F81BD">
                    <a:lumMod val="75000"/>
                  </a:srgbClr>
                </a:solidFill>
                <a:effectLst/>
                <a:uLnTx/>
                <a:uFillTx/>
                <a:latin typeface="Calibri"/>
                <a:ea typeface="+mn-ea"/>
                <a:cs typeface="+mn-cs"/>
              </a:rPr>
              <a:t>published on our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smtClean="0">
              <a:ln>
                <a:noFill/>
              </a:ln>
              <a:solidFill>
                <a:srgbClr val="4F81BD">
                  <a:lumMod val="75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4F81BD">
                    <a:lumMod val="75000"/>
                  </a:srgbClr>
                </a:solidFill>
                <a:effectLst/>
                <a:uLnTx/>
                <a:uFillTx/>
                <a:latin typeface="Calibri"/>
                <a:ea typeface="+mn-ea"/>
                <a:cs typeface="+mn-cs"/>
              </a:rPr>
              <a:t>Papers reviewed by NRS Internal Peer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smtClean="0">
              <a:ln>
                <a:noFill/>
              </a:ln>
              <a:solidFill>
                <a:srgbClr val="4F81BD">
                  <a:lumMod val="75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4F81BD">
                    <a:lumMod val="75000"/>
                  </a:srgbClr>
                </a:solidFill>
                <a:effectLst/>
                <a:uLnTx/>
                <a:uFillTx/>
                <a:latin typeface="Calibri"/>
                <a:ea typeface="+mn-ea"/>
                <a:cs typeface="+mn-cs"/>
              </a:rPr>
              <a:t>Papers reviewed by External Methodology Assurance Panel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smtClean="0">
              <a:ln>
                <a:noFill/>
              </a:ln>
              <a:solidFill>
                <a:srgbClr val="4F81BD">
                  <a:lumMod val="75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4F81BD">
                    <a:lumMod val="75000"/>
                  </a:srgbClr>
                </a:solidFill>
                <a:effectLst/>
                <a:uLnTx/>
                <a:uFillTx/>
                <a:latin typeface="Calibri"/>
                <a:ea typeface="+mn-ea"/>
                <a:cs typeface="+mn-cs"/>
                <a:hlinkClick r:id="rId9"/>
              </a:rPr>
              <a:t>Papers and panel reports published on our website</a:t>
            </a:r>
            <a:endParaRPr kumimoji="0" lang="en-GB" sz="1800" b="0" i="0" u="none" strike="noStrike" kern="1200" cap="none" spc="0" normalizeH="0" baseline="0" noProof="0" dirty="0" smtClean="0">
              <a:ln>
                <a:noFill/>
              </a:ln>
              <a:solidFill>
                <a:srgbClr val="4F81BD">
                  <a:lumMod val="75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err="1" smtClean="0">
                <a:ln>
                  <a:noFill/>
                </a:ln>
                <a:solidFill>
                  <a:srgbClr val="4F81BD">
                    <a:lumMod val="75000"/>
                  </a:srgbClr>
                </a:solidFill>
                <a:effectLst/>
                <a:uLnTx/>
                <a:uFillTx/>
                <a:latin typeface="Calibri"/>
                <a:ea typeface="+mn-ea"/>
                <a:cs typeface="+mn-cs"/>
              </a:rPr>
              <a:t>PAMS</a:t>
            </a:r>
            <a:r>
              <a:rPr kumimoji="0" lang="en-GB" sz="1800" b="1" i="0" u="none" strike="noStrike" kern="1200" cap="none" spc="0" normalizeH="0" baseline="0" noProof="0" dirty="0" smtClean="0">
                <a:ln>
                  <a:noFill/>
                </a:ln>
                <a:solidFill>
                  <a:srgbClr val="4F81BD">
                    <a:lumMod val="75000"/>
                  </a:srgbClr>
                </a:solidFill>
                <a:effectLst/>
                <a:uLnTx/>
                <a:uFillTx/>
                <a:latin typeface="Calibri"/>
                <a:ea typeface="+mn-ea"/>
                <a:cs typeface="+mn-cs"/>
              </a:rPr>
              <a:t> are invited to comment on any aspect of the methodology or the assurance process either at the meeting, or by email to </a:t>
            </a:r>
            <a:r>
              <a:rPr kumimoji="0" lang="en-GB" sz="1800" b="0" i="0" u="none" strike="noStrike" kern="1200" cap="none" spc="0" normalizeH="0" baseline="0" noProof="0" dirty="0" smtClean="0">
                <a:ln>
                  <a:noFill/>
                </a:ln>
                <a:solidFill>
                  <a:prstClr val="black"/>
                </a:solidFill>
                <a:effectLst/>
                <a:uLnTx/>
                <a:uFillTx/>
                <a:latin typeface="Calibri"/>
                <a:ea typeface="+mn-ea"/>
                <a:cs typeface="+mn-cs"/>
                <a:hlinkClick r:id="rId10"/>
              </a:rPr>
              <a:t>scotlandscensus@nrscotland.gov.uk</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7" name="Down Arrow 6"/>
          <p:cNvSpPr/>
          <p:nvPr/>
        </p:nvSpPr>
        <p:spPr>
          <a:xfrm>
            <a:off x="7678970" y="116632"/>
            <a:ext cx="1008112" cy="6624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51583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6124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ctrTitle"/>
          </p:nvPr>
        </p:nvSpPr>
        <p:spPr>
          <a:xfrm>
            <a:off x="1802160" y="1211285"/>
            <a:ext cx="8587680" cy="1470025"/>
          </a:xfrm>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General Update</a:t>
            </a:r>
            <a:endParaRPr lang="en-GB" b="1" dirty="0">
              <a:solidFill>
                <a:schemeClr val="bg1"/>
              </a:solidFill>
            </a:endParaRPr>
          </a:p>
        </p:txBody>
      </p:sp>
      <p:sp>
        <p:nvSpPr>
          <p:cNvPr id="6" name="Subtitle 4"/>
          <p:cNvSpPr txBox="1">
            <a:spLocks/>
          </p:cNvSpPr>
          <p:nvPr/>
        </p:nvSpPr>
        <p:spPr>
          <a:xfrm>
            <a:off x="1606018" y="4005064"/>
            <a:ext cx="8534400" cy="7297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10971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79"/>
            <a:ext cx="12192000" cy="558615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ctrTitle"/>
          </p:nvPr>
        </p:nvSpPr>
        <p:spPr>
          <a:xfrm>
            <a:off x="2875620" y="1765719"/>
            <a:ext cx="6440760" cy="1102519"/>
          </a:xfrm>
        </p:spPr>
        <p:txBody>
          <a:bodyPr>
            <a:normAutofit fontScale="90000"/>
          </a:bodyPr>
          <a:lstStyle/>
          <a:p>
            <a:r>
              <a:rPr lang="en-GB" b="1" dirty="0" smtClean="0">
                <a:solidFill>
                  <a:schemeClr val="bg1"/>
                </a:solidFill>
              </a:rPr>
              <a:t> Communications and Engagement</a:t>
            </a:r>
            <a:endParaRPr lang="en-GB" b="1" dirty="0">
              <a:solidFill>
                <a:schemeClr val="bg1"/>
              </a:solidFill>
            </a:endParaRPr>
          </a:p>
        </p:txBody>
      </p:sp>
      <p:sp>
        <p:nvSpPr>
          <p:cNvPr id="6" name="Subtitle 4"/>
          <p:cNvSpPr txBox="1">
            <a:spLocks/>
          </p:cNvSpPr>
          <p:nvPr/>
        </p:nvSpPr>
        <p:spPr>
          <a:xfrm>
            <a:off x="2728514" y="3861053"/>
            <a:ext cx="6400800" cy="547295"/>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1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79178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fontScale="90000"/>
          </a:bodyPr>
          <a:lstStyle/>
          <a:p>
            <a:r>
              <a:rPr lang="en-GB" sz="4000" b="1" dirty="0" smtClean="0">
                <a:solidFill>
                  <a:srgbClr val="0070C0"/>
                </a:solidFill>
              </a:rPr>
              <a:t>Stakeholder and Community Engagement</a:t>
            </a:r>
            <a:endParaRPr lang="en-GB" sz="4000" b="1" dirty="0">
              <a:solidFill>
                <a:schemeClr val="accent1"/>
              </a:solidFill>
            </a:endParaRPr>
          </a:p>
        </p:txBody>
      </p:sp>
      <p:sp>
        <p:nvSpPr>
          <p:cNvPr id="3" name="Content Placeholder 2"/>
          <p:cNvSpPr>
            <a:spLocks noGrp="1"/>
          </p:cNvSpPr>
          <p:nvPr>
            <p:ph idx="1"/>
          </p:nvPr>
        </p:nvSpPr>
        <p:spPr>
          <a:xfrm>
            <a:off x="5967662" y="1430682"/>
            <a:ext cx="5523611" cy="3904889"/>
          </a:xfrm>
        </p:spPr>
        <p:txBody>
          <a:bodyPr>
            <a:normAutofit lnSpcReduction="10000"/>
          </a:bodyPr>
          <a:lstStyle/>
          <a:p>
            <a:pPr marL="0" indent="0">
              <a:buNone/>
            </a:pPr>
            <a:r>
              <a:rPr lang="en-GB" sz="3600" dirty="0" smtClean="0">
                <a:solidFill>
                  <a:srgbClr val="0070C0"/>
                </a:solidFill>
              </a:rPr>
              <a:t>How you can help with our engagement</a:t>
            </a:r>
            <a:endParaRPr lang="en-GB" sz="2600" dirty="0">
              <a:solidFill>
                <a:schemeClr val="tx1">
                  <a:lumMod val="50000"/>
                  <a:lumOff val="50000"/>
                </a:schemeClr>
              </a:solidFill>
            </a:endParaRPr>
          </a:p>
          <a:p>
            <a:r>
              <a:rPr lang="en-GB" sz="2600" dirty="0" smtClean="0">
                <a:solidFill>
                  <a:schemeClr val="tx1">
                    <a:lumMod val="50000"/>
                    <a:lumOff val="50000"/>
                  </a:schemeClr>
                </a:solidFill>
              </a:rPr>
              <a:t>Help us identify umbrella organisations and trusted intermediaries</a:t>
            </a:r>
          </a:p>
          <a:p>
            <a:r>
              <a:rPr lang="en-GB" sz="2600" dirty="0" smtClean="0">
                <a:solidFill>
                  <a:schemeClr val="tx1">
                    <a:lumMod val="50000"/>
                    <a:lumOff val="50000"/>
                  </a:schemeClr>
                </a:solidFill>
              </a:rPr>
              <a:t>Help us identify key communities in your local area</a:t>
            </a:r>
          </a:p>
          <a:p>
            <a:r>
              <a:rPr lang="en-GB" sz="2600" dirty="0" smtClean="0">
                <a:solidFill>
                  <a:schemeClr val="tx1">
                    <a:lumMod val="50000"/>
                    <a:lumOff val="50000"/>
                  </a:schemeClr>
                </a:solidFill>
              </a:rPr>
              <a:t>Help us identify conferences and events across Scotland</a:t>
            </a:r>
            <a:endParaRPr lang="en-GB" sz="2600" dirty="0">
              <a:solidFill>
                <a:schemeClr val="tx1">
                  <a:lumMod val="50000"/>
                  <a:lumOff val="50000"/>
                </a:schemeClr>
              </a:solidFill>
            </a:endParaRPr>
          </a:p>
          <a:p>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Oval 5"/>
          <p:cNvSpPr/>
          <p:nvPr/>
        </p:nvSpPr>
        <p:spPr>
          <a:xfrm>
            <a:off x="2366358" y="2195577"/>
            <a:ext cx="1176874" cy="731089"/>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egoe UI Semibold"/>
                <a:ea typeface="+mn-ea"/>
                <a:cs typeface="+mn-cs"/>
              </a:rPr>
              <a:t>Veterans</a:t>
            </a:r>
          </a:p>
        </p:txBody>
      </p:sp>
      <p:sp>
        <p:nvSpPr>
          <p:cNvPr id="7" name="Oval 6"/>
          <p:cNvSpPr/>
          <p:nvPr/>
        </p:nvSpPr>
        <p:spPr>
          <a:xfrm>
            <a:off x="609600" y="3905852"/>
            <a:ext cx="1985059" cy="1572768"/>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egoe UI Semibold"/>
                <a:ea typeface="+mn-ea"/>
                <a:cs typeface="+mn-cs"/>
              </a:rPr>
              <a:t>People with disabilities/ literacy problems/ mental health issues</a:t>
            </a:r>
            <a:endParaRPr kumimoji="0" lang="en-GB" sz="1350" b="0" i="0" u="none" strike="noStrike" kern="1200" cap="none" spc="0" normalizeH="0" baseline="0" noProof="0" dirty="0">
              <a:ln>
                <a:noFill/>
              </a:ln>
              <a:solidFill>
                <a:srgbClr val="FFFFFF"/>
              </a:solidFill>
              <a:effectLst/>
              <a:uLnTx/>
              <a:uFillTx/>
              <a:latin typeface="Segoe UI Semibold"/>
              <a:ea typeface="+mn-ea"/>
              <a:cs typeface="+mn-cs"/>
            </a:endParaRPr>
          </a:p>
        </p:txBody>
      </p:sp>
      <p:sp>
        <p:nvSpPr>
          <p:cNvPr id="8" name="Oval 7"/>
          <p:cNvSpPr/>
          <p:nvPr/>
        </p:nvSpPr>
        <p:spPr>
          <a:xfrm>
            <a:off x="3709838" y="4037526"/>
            <a:ext cx="1398610" cy="1388887"/>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egoe UI Semibold"/>
                <a:ea typeface="+mn-ea"/>
                <a:cs typeface="+mn-cs"/>
              </a:rPr>
              <a:t>Refugee/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egoe UI Semibold"/>
                <a:ea typeface="+mn-ea"/>
                <a:cs typeface="+mn-cs"/>
              </a:rPr>
              <a:t>Asylum seekers /recent migrants</a:t>
            </a:r>
          </a:p>
        </p:txBody>
      </p:sp>
      <p:sp>
        <p:nvSpPr>
          <p:cNvPr id="9" name="Oval 8"/>
          <p:cNvSpPr/>
          <p:nvPr/>
        </p:nvSpPr>
        <p:spPr>
          <a:xfrm>
            <a:off x="3396690" y="1272380"/>
            <a:ext cx="1605370" cy="1234361"/>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egoe UI Semibold"/>
                <a:ea typeface="+mn-ea"/>
                <a:cs typeface="+mn-cs"/>
              </a:rPr>
              <a:t>Vulnerable Black/Ethnic Minorities and Roma</a:t>
            </a:r>
          </a:p>
        </p:txBody>
      </p:sp>
      <p:sp>
        <p:nvSpPr>
          <p:cNvPr id="10" name="Oval 9"/>
          <p:cNvSpPr/>
          <p:nvPr/>
        </p:nvSpPr>
        <p:spPr>
          <a:xfrm>
            <a:off x="3016302" y="2874409"/>
            <a:ext cx="964880" cy="83393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egoe UI Semibold"/>
                <a:ea typeface="+mn-ea"/>
                <a:cs typeface="+mn-cs"/>
              </a:rPr>
              <a:t>Older people</a:t>
            </a:r>
          </a:p>
        </p:txBody>
      </p:sp>
      <p:sp>
        <p:nvSpPr>
          <p:cNvPr id="11" name="Oval 10"/>
          <p:cNvSpPr/>
          <p:nvPr/>
        </p:nvSpPr>
        <p:spPr>
          <a:xfrm>
            <a:off x="777850" y="2713088"/>
            <a:ext cx="1121243" cy="783112"/>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egoe UI Semibold"/>
                <a:ea typeface="+mn-ea"/>
                <a:cs typeface="+mn-cs"/>
              </a:rPr>
              <a:t>Students</a:t>
            </a:r>
          </a:p>
        </p:txBody>
      </p:sp>
      <p:sp>
        <p:nvSpPr>
          <p:cNvPr id="12" name="Oval 11"/>
          <p:cNvSpPr/>
          <p:nvPr/>
        </p:nvSpPr>
        <p:spPr>
          <a:xfrm>
            <a:off x="2850296" y="3787269"/>
            <a:ext cx="951008" cy="718430"/>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egoe UI Semibold"/>
                <a:ea typeface="+mn-ea"/>
                <a:cs typeface="+mn-cs"/>
              </a:rPr>
              <a:t>Young adults</a:t>
            </a:r>
          </a:p>
        </p:txBody>
      </p:sp>
      <p:sp>
        <p:nvSpPr>
          <p:cNvPr id="13" name="Oval 12"/>
          <p:cNvSpPr/>
          <p:nvPr/>
        </p:nvSpPr>
        <p:spPr>
          <a:xfrm>
            <a:off x="2655774" y="4827567"/>
            <a:ext cx="959603" cy="687257"/>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egoe UI Semibold"/>
                <a:ea typeface="+mn-ea"/>
                <a:cs typeface="+mn-cs"/>
              </a:rPr>
              <a:t>Carers</a:t>
            </a:r>
          </a:p>
        </p:txBody>
      </p:sp>
      <p:sp>
        <p:nvSpPr>
          <p:cNvPr id="14" name="Oval 13"/>
          <p:cNvSpPr/>
          <p:nvPr/>
        </p:nvSpPr>
        <p:spPr>
          <a:xfrm>
            <a:off x="4033113" y="2852462"/>
            <a:ext cx="905974" cy="775411"/>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egoe UI Semibold"/>
                <a:ea typeface="+mn-ea"/>
                <a:cs typeface="+mn-cs"/>
              </a:rPr>
              <a:t>LGBT</a:t>
            </a:r>
          </a:p>
        </p:txBody>
      </p:sp>
      <p:sp>
        <p:nvSpPr>
          <p:cNvPr id="15" name="Oval 14"/>
          <p:cNvSpPr/>
          <p:nvPr/>
        </p:nvSpPr>
        <p:spPr>
          <a:xfrm>
            <a:off x="681730" y="1287010"/>
            <a:ext cx="2033108" cy="126561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egoe UI Semibold"/>
                <a:ea typeface="+mn-ea"/>
                <a:cs typeface="+mn-cs"/>
              </a:rPr>
              <a:t>Low earners/ people with chaotic lifestyles / parents of young children</a:t>
            </a:r>
          </a:p>
        </p:txBody>
      </p:sp>
      <p:sp>
        <p:nvSpPr>
          <p:cNvPr id="16" name="Oval 15"/>
          <p:cNvSpPr/>
          <p:nvPr/>
        </p:nvSpPr>
        <p:spPr>
          <a:xfrm>
            <a:off x="1772716" y="3203593"/>
            <a:ext cx="1148487" cy="808624"/>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egoe UI Semibold"/>
                <a:ea typeface="+mn-ea"/>
                <a:cs typeface="+mn-cs"/>
              </a:rPr>
              <a:t>Gaelic speakers</a:t>
            </a:r>
          </a:p>
        </p:txBody>
      </p:sp>
    </p:spTree>
    <p:extLst>
      <p:ext uri="{BB962C8B-B14F-4D97-AF65-F5344CB8AC3E}">
        <p14:creationId xmlns:p14="http://schemas.microsoft.com/office/powerpoint/2010/main" val="3937472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Case Studies are Key</a:t>
            </a:r>
            <a:endParaRPr lang="en-GB" sz="4000" b="1" dirty="0">
              <a:solidFill>
                <a:schemeClr val="accent1"/>
              </a:solidFill>
            </a:endParaRPr>
          </a:p>
        </p:txBody>
      </p:sp>
      <p:sp>
        <p:nvSpPr>
          <p:cNvPr id="3" name="Content Placeholder 2"/>
          <p:cNvSpPr>
            <a:spLocks noGrp="1"/>
          </p:cNvSpPr>
          <p:nvPr>
            <p:ph idx="1"/>
          </p:nvPr>
        </p:nvSpPr>
        <p:spPr>
          <a:xfrm>
            <a:off x="5967662" y="1430683"/>
            <a:ext cx="5523611" cy="2483592"/>
          </a:xfrm>
        </p:spPr>
        <p:txBody>
          <a:bodyPr>
            <a:normAutofit fontScale="70000" lnSpcReduction="20000"/>
          </a:bodyPr>
          <a:lstStyle/>
          <a:p>
            <a:pPr marL="0" indent="0">
              <a:buNone/>
            </a:pPr>
            <a:r>
              <a:rPr lang="en-GB" sz="3600" dirty="0" err="1" smtClean="0">
                <a:solidFill>
                  <a:srgbClr val="0070C0"/>
                </a:solidFill>
              </a:rPr>
              <a:t>Queensferry</a:t>
            </a:r>
            <a:r>
              <a:rPr lang="en-GB" sz="3600" dirty="0" smtClean="0">
                <a:solidFill>
                  <a:srgbClr val="0070C0"/>
                </a:solidFill>
              </a:rPr>
              <a:t> Crossing</a:t>
            </a:r>
            <a:endParaRPr lang="en-GB" sz="2600" dirty="0">
              <a:solidFill>
                <a:schemeClr val="tx1">
                  <a:lumMod val="50000"/>
                  <a:lumOff val="50000"/>
                </a:schemeClr>
              </a:solidFill>
            </a:endParaRPr>
          </a:p>
          <a:p>
            <a:pPr marL="0" indent="0">
              <a:buNone/>
            </a:pPr>
            <a:r>
              <a:rPr lang="en-GB" sz="2600" dirty="0" smtClean="0">
                <a:solidFill>
                  <a:schemeClr val="tx1">
                    <a:lumMod val="50000"/>
                    <a:lumOff val="50000"/>
                  </a:schemeClr>
                </a:solidFill>
              </a:rPr>
              <a:t>When </a:t>
            </a:r>
            <a:r>
              <a:rPr lang="en-GB" sz="2600" dirty="0">
                <a:solidFill>
                  <a:schemeClr val="tx1">
                    <a:lumMod val="50000"/>
                    <a:lumOff val="50000"/>
                  </a:schemeClr>
                </a:solidFill>
              </a:rPr>
              <a:t>planning was underway for the new £</a:t>
            </a:r>
            <a:r>
              <a:rPr lang="en-GB" sz="2600" dirty="0" err="1">
                <a:solidFill>
                  <a:schemeClr val="tx1">
                    <a:lumMod val="50000"/>
                    <a:lumOff val="50000"/>
                  </a:schemeClr>
                </a:solidFill>
              </a:rPr>
              <a:t>1.35bn</a:t>
            </a:r>
            <a:r>
              <a:rPr lang="en-GB" sz="2600" dirty="0">
                <a:solidFill>
                  <a:schemeClr val="tx1">
                    <a:lumMod val="50000"/>
                    <a:lumOff val="50000"/>
                  </a:schemeClr>
                </a:solidFill>
              </a:rPr>
              <a:t> </a:t>
            </a:r>
            <a:r>
              <a:rPr lang="en-GB" sz="2600" dirty="0" err="1">
                <a:solidFill>
                  <a:schemeClr val="tx1">
                    <a:lumMod val="50000"/>
                    <a:lumOff val="50000"/>
                  </a:schemeClr>
                </a:solidFill>
              </a:rPr>
              <a:t>Queensferry</a:t>
            </a:r>
            <a:r>
              <a:rPr lang="en-GB" sz="2600" dirty="0">
                <a:solidFill>
                  <a:schemeClr val="tx1">
                    <a:lumMod val="50000"/>
                    <a:lumOff val="50000"/>
                  </a:schemeClr>
                </a:solidFill>
              </a:rPr>
              <a:t> Crossing, census data was used to help make decisions on its need, location and size</a:t>
            </a:r>
            <a:r>
              <a:rPr lang="en-GB" sz="2600" dirty="0" smtClean="0">
                <a:solidFill>
                  <a:schemeClr val="tx1">
                    <a:lumMod val="50000"/>
                    <a:lumOff val="50000"/>
                  </a:schemeClr>
                </a:solidFill>
              </a:rPr>
              <a:t>.</a:t>
            </a:r>
          </a:p>
          <a:p>
            <a:pPr marL="0" indent="0">
              <a:buNone/>
            </a:pPr>
            <a:r>
              <a:rPr lang="en-GB" sz="2600" dirty="0" smtClean="0">
                <a:solidFill>
                  <a:schemeClr val="tx1">
                    <a:lumMod val="50000"/>
                    <a:lumOff val="50000"/>
                  </a:schemeClr>
                </a:solidFill>
              </a:rPr>
              <a:t> </a:t>
            </a:r>
            <a:endParaRPr lang="en-GB" sz="2600" dirty="0">
              <a:solidFill>
                <a:schemeClr val="tx1">
                  <a:lumMod val="50000"/>
                  <a:lumOff val="50000"/>
                </a:schemeClr>
              </a:solidFill>
            </a:endParaRPr>
          </a:p>
          <a:p>
            <a:pPr marL="0" indent="0">
              <a:buNone/>
            </a:pPr>
            <a:r>
              <a:rPr lang="en-GB" sz="2600" dirty="0">
                <a:solidFill>
                  <a:schemeClr val="tx1">
                    <a:lumMod val="50000"/>
                    <a:lumOff val="50000"/>
                  </a:schemeClr>
                </a:solidFill>
              </a:rPr>
              <a:t>Stephen Cragg from Transport Scotland said: “This decision was informed, in part, by census data and based on how much disruption the repairs would cause to travellers and the economy."</a:t>
            </a:r>
          </a:p>
          <a:p>
            <a:endParaRPr lang="en-GB" sz="2600" dirty="0">
              <a:solidFill>
                <a:schemeClr val="tx1">
                  <a:lumMod val="50000"/>
                  <a:lumOff val="50000"/>
                </a:schemeClr>
              </a:solidFill>
            </a:endParaRPr>
          </a:p>
          <a:p>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rotWithShape="1">
          <a:blip r:embed="rId2"/>
          <a:srcRect l="17520"/>
          <a:stretch/>
        </p:blipFill>
        <p:spPr>
          <a:xfrm>
            <a:off x="6625052" y="3729086"/>
            <a:ext cx="3818359" cy="1671752"/>
          </a:xfrm>
          <a:prstGeom prst="rect">
            <a:avLst/>
          </a:prstGeom>
        </p:spPr>
      </p:pic>
      <p:sp>
        <p:nvSpPr>
          <p:cNvPr id="18" name="Content Placeholder 2"/>
          <p:cNvSpPr txBox="1">
            <a:spLocks/>
          </p:cNvSpPr>
          <p:nvPr/>
        </p:nvSpPr>
        <p:spPr>
          <a:xfrm>
            <a:off x="609600" y="1435422"/>
            <a:ext cx="5523611" cy="3904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0"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Can you provide case studies relating to:</a:t>
            </a:r>
            <a:endParaRPr kumimoji="0" lang="en-GB" sz="26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mn-ea"/>
                <a:cs typeface="Arial" pitchFamily="34" charset="0"/>
              </a:rPr>
              <a:t>Mental health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600" b="0" i="0" u="none" strike="noStrike" kern="1200" cap="none" spc="0" normalizeH="0" baseline="0" noProof="0" dirty="0">
              <a:ln>
                <a:noFill/>
              </a:ln>
              <a:solidFill>
                <a:prstClr val="black">
                  <a:lumMod val="50000"/>
                  <a:lumOff val="50000"/>
                </a:prst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mn-ea"/>
                <a:cs typeface="Arial" pitchFamily="34" charset="0"/>
              </a:rPr>
              <a:t>Island Communities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600" b="0" i="0" u="none" strike="noStrike" kern="1200" cap="none" spc="0" normalizeH="0" baseline="0" noProof="0" dirty="0">
              <a:ln>
                <a:noFill/>
              </a:ln>
              <a:solidFill>
                <a:prstClr val="black">
                  <a:lumMod val="50000"/>
                  <a:lumOff val="50000"/>
                </a:prst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mn-ea"/>
                <a:cs typeface="Arial" pitchFamily="34" charset="0"/>
              </a:rPr>
              <a:t>Economy focused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6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61456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Communications Channels</a:t>
            </a:r>
            <a:endParaRPr lang="en-GB" sz="4000" b="1"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2"/>
          <a:stretch>
            <a:fillRect/>
          </a:stretch>
        </p:blipFill>
        <p:spPr>
          <a:xfrm>
            <a:off x="609600" y="1287010"/>
            <a:ext cx="3049868" cy="4001797"/>
          </a:xfrm>
          <a:prstGeom prst="rect">
            <a:avLst/>
          </a:prstGeom>
        </p:spPr>
      </p:pic>
      <p:pic>
        <p:nvPicPr>
          <p:cNvPr id="9" name="Picture 8"/>
          <p:cNvPicPr>
            <a:picLocks noChangeAspect="1"/>
          </p:cNvPicPr>
          <p:nvPr/>
        </p:nvPicPr>
        <p:blipFill rotWithShape="1">
          <a:blip r:embed="rId3"/>
          <a:srcRect b="15601"/>
          <a:stretch/>
        </p:blipFill>
        <p:spPr>
          <a:xfrm>
            <a:off x="4060701" y="1345446"/>
            <a:ext cx="3979470" cy="2320080"/>
          </a:xfrm>
          <a:prstGeom prst="rect">
            <a:avLst/>
          </a:prstGeom>
        </p:spPr>
      </p:pic>
      <p:pic>
        <p:nvPicPr>
          <p:cNvPr id="10" name="Picture 9"/>
          <p:cNvPicPr>
            <a:picLocks noChangeAspect="1"/>
          </p:cNvPicPr>
          <p:nvPr/>
        </p:nvPicPr>
        <p:blipFill>
          <a:blip r:embed="rId4"/>
          <a:stretch>
            <a:fillRect/>
          </a:stretch>
        </p:blipFill>
        <p:spPr>
          <a:xfrm>
            <a:off x="8366659" y="1477767"/>
            <a:ext cx="2932899" cy="2645053"/>
          </a:xfrm>
          <a:prstGeom prst="rect">
            <a:avLst/>
          </a:prstGeom>
        </p:spPr>
      </p:pic>
      <p:pic>
        <p:nvPicPr>
          <p:cNvPr id="11" name="Picture 10"/>
          <p:cNvPicPr>
            <a:picLocks noChangeAspect="1"/>
          </p:cNvPicPr>
          <p:nvPr/>
        </p:nvPicPr>
        <p:blipFill>
          <a:blip r:embed="rId5"/>
          <a:stretch>
            <a:fillRect/>
          </a:stretch>
        </p:blipFill>
        <p:spPr>
          <a:xfrm>
            <a:off x="4060701" y="3715257"/>
            <a:ext cx="3848057" cy="1769272"/>
          </a:xfrm>
          <a:prstGeom prst="rect">
            <a:avLst/>
          </a:prstGeom>
        </p:spPr>
      </p:pic>
      <p:sp>
        <p:nvSpPr>
          <p:cNvPr id="6" name="Rectangle 5"/>
          <p:cNvSpPr/>
          <p:nvPr/>
        </p:nvSpPr>
        <p:spPr>
          <a:xfrm>
            <a:off x="8040171" y="4685587"/>
            <a:ext cx="363836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Calibri"/>
                <a:ea typeface="+mn-ea"/>
                <a:cs typeface="+mn-cs"/>
              </a:rPr>
              <a:t>Scotlandscensus@nrscotland.gov.uk</a:t>
            </a:r>
            <a:endParaRPr kumimoji="0" lang="en-GB"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5596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6124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ctrTitle"/>
          </p:nvPr>
        </p:nvSpPr>
        <p:spPr>
          <a:xfrm>
            <a:off x="1802160" y="1608582"/>
            <a:ext cx="8587680" cy="1470025"/>
          </a:xfrm>
        </p:spPr>
        <p:txBody>
          <a:bodyPr>
            <a:normAutofit fontScale="90000"/>
          </a:bodyPr>
          <a:lstStyle/>
          <a:p>
            <a:r>
              <a:rPr lang="en-GB" b="1" dirty="0" smtClean="0">
                <a:solidFill>
                  <a:schemeClr val="bg1"/>
                </a:solidFill>
              </a:rPr>
              <a:t> Administrative Based Population Estimates</a:t>
            </a:r>
            <a:br>
              <a:rPr lang="en-GB" b="1" dirty="0" smtClean="0">
                <a:solidFill>
                  <a:schemeClr val="bg1"/>
                </a:solidFill>
              </a:rPr>
            </a:br>
            <a:r>
              <a:rPr lang="en-GB" b="1" dirty="0" smtClean="0">
                <a:solidFill>
                  <a:schemeClr val="bg1"/>
                </a:solidFill>
              </a:rPr>
              <a:t>(</a:t>
            </a:r>
            <a:r>
              <a:rPr lang="en-GB" b="1" dirty="0" err="1" smtClean="0">
                <a:solidFill>
                  <a:schemeClr val="bg1"/>
                </a:solidFill>
              </a:rPr>
              <a:t>ABPE</a:t>
            </a:r>
            <a:r>
              <a:rPr lang="en-GB" b="1" dirty="0" smtClean="0">
                <a:solidFill>
                  <a:schemeClr val="bg1"/>
                </a:solidFill>
              </a:rPr>
              <a:t>)</a:t>
            </a:r>
            <a:endParaRPr lang="en-GB" b="1" dirty="0">
              <a:solidFill>
                <a:schemeClr val="bg1"/>
              </a:solidFill>
            </a:endParaRPr>
          </a:p>
        </p:txBody>
      </p:sp>
      <p:sp>
        <p:nvSpPr>
          <p:cNvPr id="6" name="Subtitle 4"/>
          <p:cNvSpPr txBox="1">
            <a:spLocks/>
          </p:cNvSpPr>
          <p:nvPr/>
        </p:nvSpPr>
        <p:spPr>
          <a:xfrm>
            <a:off x="1606018" y="4005064"/>
            <a:ext cx="8534400" cy="7297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6457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85988" y="1207182"/>
            <a:ext cx="10220023" cy="1470025"/>
          </a:xfrm>
        </p:spPr>
        <p:txBody>
          <a:bodyPr/>
          <a:lstStyle/>
          <a:p>
            <a:r>
              <a:rPr lang="en-GB" b="1" dirty="0" smtClean="0">
                <a:solidFill>
                  <a:schemeClr val="bg1"/>
                </a:solidFill>
              </a:rPr>
              <a:t>SDC and Outputs</a:t>
            </a:r>
            <a:endParaRPr lang="en-GB" b="1" dirty="0">
              <a:solidFill>
                <a:schemeClr val="bg1"/>
              </a:solidFill>
            </a:endParaRPr>
          </a:p>
        </p:txBody>
      </p:sp>
      <p:sp>
        <p:nvSpPr>
          <p:cNvPr id="7" name="Rectangle 6"/>
          <p:cNvSpPr/>
          <p:nvPr/>
        </p:nvSpPr>
        <p:spPr>
          <a:xfrm>
            <a:off x="2576943" y="2677207"/>
            <a:ext cx="7038111"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4F81BD"/>
                </a:solidFill>
                <a:effectLst/>
                <a:uLnTx/>
                <a:uFillTx/>
                <a:latin typeface="Calibri"/>
                <a:ea typeface="+mn-ea"/>
                <a:cs typeface="+mn-cs"/>
              </a:rPr>
              <a:t>Background</a:t>
            </a:r>
            <a:endParaRPr kumimoji="0" lang="en-GB"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05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Publication – Statistical Research</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92500" lnSpcReduction="20000"/>
          </a:bodyPr>
          <a:lstStyle/>
          <a:p>
            <a:pPr marL="0" indent="0">
              <a:buNone/>
            </a:pPr>
            <a:r>
              <a:rPr lang="en-GB" sz="3600" dirty="0" smtClean="0">
                <a:solidFill>
                  <a:srgbClr val="0070C0"/>
                </a:solidFill>
              </a:rPr>
              <a:t>Published on NRS website on 17</a:t>
            </a:r>
            <a:r>
              <a:rPr lang="en-GB" sz="3600" baseline="30000" dirty="0" smtClean="0">
                <a:solidFill>
                  <a:srgbClr val="0070C0"/>
                </a:solidFill>
              </a:rPr>
              <a:t>th</a:t>
            </a:r>
            <a:r>
              <a:rPr lang="en-GB" sz="3600" dirty="0" smtClean="0">
                <a:solidFill>
                  <a:srgbClr val="0070C0"/>
                </a:solidFill>
              </a:rPr>
              <a:t> November 2020</a:t>
            </a:r>
          </a:p>
          <a:p>
            <a:pPr marL="0" indent="0">
              <a:buNone/>
            </a:pPr>
            <a:r>
              <a:rPr lang="en-GB" sz="3600" dirty="0" smtClean="0">
                <a:solidFill>
                  <a:srgbClr val="0070C0"/>
                </a:solidFill>
              </a:rPr>
              <a:t>Main Report:</a:t>
            </a:r>
            <a:endParaRPr lang="en-GB" sz="2600" dirty="0" smtClean="0">
              <a:solidFill>
                <a:schemeClr val="tx1">
                  <a:lumMod val="50000"/>
                  <a:lumOff val="50000"/>
                </a:schemeClr>
              </a:solidFill>
            </a:endParaRPr>
          </a:p>
          <a:p>
            <a:r>
              <a:rPr lang="en-GB" sz="2800" dirty="0">
                <a:hlinkClick r:id="rId2"/>
              </a:rPr>
              <a:t>Administrative Data based Population Estimates, Scotland 2016</a:t>
            </a:r>
            <a:endParaRPr lang="en-GB" sz="2800" dirty="0"/>
          </a:p>
          <a:p>
            <a:r>
              <a:rPr lang="en-GB" sz="2800" dirty="0">
                <a:hlinkClick r:id="rId3"/>
              </a:rPr>
              <a:t>Methodology Report</a:t>
            </a:r>
            <a:endParaRPr lang="en-GB" sz="2800" dirty="0"/>
          </a:p>
          <a:p>
            <a:r>
              <a:rPr lang="en-GB" sz="2800" dirty="0">
                <a:hlinkClick r:id="rId4"/>
              </a:rPr>
              <a:t>Interactive Charts</a:t>
            </a:r>
            <a:r>
              <a:rPr lang="en-GB" sz="2800" dirty="0">
                <a:solidFill>
                  <a:schemeClr val="tx1">
                    <a:lumMod val="50000"/>
                    <a:lumOff val="50000"/>
                  </a:schemeClr>
                </a:solidFill>
                <a:hlinkClick r:id="rId4"/>
              </a:rPr>
              <a:t> </a:t>
            </a:r>
            <a:r>
              <a:rPr lang="en-GB" sz="2800" dirty="0">
                <a:solidFill>
                  <a:schemeClr val="tx1">
                    <a:lumMod val="50000"/>
                    <a:lumOff val="50000"/>
                  </a:schemeClr>
                </a:solidFill>
              </a:rPr>
              <a:t>– Local Authority</a:t>
            </a:r>
          </a:p>
          <a:p>
            <a:pPr marL="0" indent="0">
              <a:buNone/>
            </a:pPr>
            <a:r>
              <a:rPr lang="en-GB" sz="3600" dirty="0" smtClean="0">
                <a:solidFill>
                  <a:srgbClr val="0070C0"/>
                </a:solidFill>
              </a:rPr>
              <a:t>Additional Resources</a:t>
            </a:r>
            <a:endParaRPr lang="en-GB" sz="2600" dirty="0" smtClean="0">
              <a:solidFill>
                <a:schemeClr val="tx1">
                  <a:lumMod val="50000"/>
                  <a:lumOff val="50000"/>
                </a:schemeClr>
              </a:solidFill>
            </a:endParaRPr>
          </a:p>
          <a:p>
            <a:r>
              <a:rPr lang="en-GB" sz="2800" dirty="0">
                <a:hlinkClick r:id="rId5"/>
              </a:rPr>
              <a:t>Data Protection Impact Assessment (</a:t>
            </a:r>
            <a:r>
              <a:rPr lang="en-GB" sz="2800" dirty="0" err="1">
                <a:hlinkClick r:id="rId5"/>
              </a:rPr>
              <a:t>DPIA</a:t>
            </a:r>
            <a:r>
              <a:rPr lang="en-GB" sz="2800" dirty="0">
                <a:hlinkClick r:id="rId5"/>
              </a:rPr>
              <a:t>)</a:t>
            </a:r>
            <a:endParaRPr lang="en-GB" sz="2800" dirty="0"/>
          </a:p>
          <a:p>
            <a:r>
              <a:rPr lang="en-GB" sz="2800" dirty="0">
                <a:hlinkClick r:id="rId6"/>
              </a:rPr>
              <a:t>Quality Assurance of Administrative Data (</a:t>
            </a:r>
            <a:r>
              <a:rPr lang="en-GB" sz="2800" dirty="0" err="1">
                <a:hlinkClick r:id="rId6"/>
              </a:rPr>
              <a:t>QAAD</a:t>
            </a:r>
            <a:r>
              <a:rPr lang="en-GB" sz="2800" dirty="0">
                <a:hlinkClick r:id="rId6"/>
              </a:rPr>
              <a:t>)</a:t>
            </a:r>
            <a:endParaRPr lang="en-GB" sz="2800" dirty="0"/>
          </a:p>
          <a:p>
            <a:r>
              <a:rPr lang="en-GB" sz="2800" dirty="0">
                <a:hlinkClick r:id="rId7"/>
              </a:rPr>
              <a:t>Voluntary Adoption of Code of Practise for Official Statistics</a:t>
            </a:r>
            <a:endParaRPr lang="en-GB" sz="2800" dirty="0"/>
          </a:p>
          <a:p>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6467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Aim</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a:bodyPr>
          <a:lstStyle/>
          <a:p>
            <a:pPr marL="0" indent="0">
              <a:buNone/>
            </a:pPr>
            <a:r>
              <a:rPr lang="en-GB" sz="3600" dirty="0" smtClean="0">
                <a:solidFill>
                  <a:srgbClr val="0070C0"/>
                </a:solidFill>
              </a:rPr>
              <a:t>Produce a population estimate using administrative data from public sector</a:t>
            </a:r>
          </a:p>
          <a:p>
            <a:pPr marL="0" indent="0">
              <a:buNone/>
            </a:pPr>
            <a:endParaRPr lang="en-GB" sz="3600" dirty="0">
              <a:solidFill>
                <a:srgbClr val="0070C0"/>
              </a:solidFill>
            </a:endParaRPr>
          </a:p>
          <a:p>
            <a:pPr marL="0" indent="0">
              <a:buNone/>
            </a:pPr>
            <a:r>
              <a:rPr lang="en-GB" sz="3600" dirty="0" smtClean="0">
                <a:solidFill>
                  <a:srgbClr val="0070C0"/>
                </a:solidFill>
              </a:rPr>
              <a:t>This work will eventually feed in to recommendations for the future of the census and demographic statistics in Scotland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0054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Datasets Used</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a:bodyPr>
          <a:lstStyle/>
          <a:p>
            <a:r>
              <a:rPr lang="en-GB" sz="2600" dirty="0" smtClean="0">
                <a:solidFill>
                  <a:schemeClr val="tx1">
                    <a:lumMod val="50000"/>
                    <a:lumOff val="50000"/>
                  </a:schemeClr>
                </a:solidFill>
              </a:rPr>
              <a:t>National </a:t>
            </a:r>
            <a:r>
              <a:rPr lang="en-GB" sz="2600" dirty="0">
                <a:solidFill>
                  <a:schemeClr val="tx1">
                    <a:lumMod val="50000"/>
                    <a:lumOff val="50000"/>
                  </a:schemeClr>
                </a:solidFill>
              </a:rPr>
              <a:t>Health Service Central Register – </a:t>
            </a:r>
            <a:r>
              <a:rPr lang="en-GB" sz="2600" dirty="0" err="1">
                <a:solidFill>
                  <a:schemeClr val="tx1">
                    <a:lumMod val="50000"/>
                    <a:lumOff val="50000"/>
                  </a:schemeClr>
                </a:solidFill>
              </a:rPr>
              <a:t>NHSCR</a:t>
            </a:r>
            <a:r>
              <a:rPr lang="en-GB" sz="2600" dirty="0">
                <a:solidFill>
                  <a:schemeClr val="tx1">
                    <a:lumMod val="50000"/>
                    <a:lumOff val="50000"/>
                  </a:schemeClr>
                </a:solidFill>
              </a:rPr>
              <a:t> (NRS)</a:t>
            </a:r>
          </a:p>
          <a:p>
            <a:r>
              <a:rPr lang="en-GB" sz="2600" dirty="0">
                <a:solidFill>
                  <a:schemeClr val="tx1">
                    <a:lumMod val="50000"/>
                    <a:lumOff val="50000"/>
                  </a:schemeClr>
                </a:solidFill>
              </a:rPr>
              <a:t>Health Activity (</a:t>
            </a:r>
            <a:r>
              <a:rPr lang="en-GB" sz="2600" dirty="0" err="1">
                <a:solidFill>
                  <a:schemeClr val="tx1">
                    <a:lumMod val="50000"/>
                    <a:lumOff val="50000"/>
                  </a:schemeClr>
                </a:solidFill>
              </a:rPr>
              <a:t>PHS</a:t>
            </a:r>
            <a:r>
              <a:rPr lang="en-GB" sz="2600" dirty="0">
                <a:solidFill>
                  <a:schemeClr val="tx1">
                    <a:lumMod val="50000"/>
                    <a:lumOff val="50000"/>
                  </a:schemeClr>
                </a:solidFill>
              </a:rPr>
              <a:t>)</a:t>
            </a:r>
          </a:p>
          <a:p>
            <a:r>
              <a:rPr lang="en-GB" sz="2600" dirty="0">
                <a:solidFill>
                  <a:schemeClr val="tx1">
                    <a:lumMod val="50000"/>
                    <a:lumOff val="50000"/>
                  </a:schemeClr>
                </a:solidFill>
              </a:rPr>
              <a:t>Register of Electors (</a:t>
            </a:r>
            <a:r>
              <a:rPr lang="en-GB" sz="2600" dirty="0" err="1">
                <a:solidFill>
                  <a:schemeClr val="tx1">
                    <a:lumMod val="50000"/>
                    <a:lumOff val="50000"/>
                  </a:schemeClr>
                </a:solidFill>
              </a:rPr>
              <a:t>EROs</a:t>
            </a:r>
            <a:r>
              <a:rPr lang="en-GB" sz="2600" dirty="0">
                <a:solidFill>
                  <a:schemeClr val="tx1">
                    <a:lumMod val="50000"/>
                    <a:lumOff val="50000"/>
                  </a:schemeClr>
                </a:solidFill>
              </a:rPr>
              <a:t>)</a:t>
            </a:r>
          </a:p>
          <a:p>
            <a:r>
              <a:rPr lang="en-GB" sz="2600" dirty="0">
                <a:solidFill>
                  <a:schemeClr val="tx1">
                    <a:lumMod val="50000"/>
                    <a:lumOff val="50000"/>
                  </a:schemeClr>
                </a:solidFill>
              </a:rPr>
              <a:t>Scottish Pupil Census (SG)</a:t>
            </a:r>
          </a:p>
          <a:p>
            <a:r>
              <a:rPr lang="en-GB" sz="2600" dirty="0">
                <a:solidFill>
                  <a:schemeClr val="tx1">
                    <a:lumMod val="50000"/>
                    <a:lumOff val="50000"/>
                  </a:schemeClr>
                </a:solidFill>
              </a:rPr>
              <a:t>Vital Events (NRS)</a:t>
            </a:r>
          </a:p>
          <a:p>
            <a:r>
              <a:rPr lang="en-GB" sz="2600" dirty="0">
                <a:solidFill>
                  <a:schemeClr val="tx1">
                    <a:lumMod val="50000"/>
                    <a:lumOff val="50000"/>
                  </a:schemeClr>
                </a:solidFill>
              </a:rPr>
              <a:t>Further Education Statistics (</a:t>
            </a:r>
            <a:r>
              <a:rPr lang="en-GB" sz="2600" dirty="0" err="1">
                <a:solidFill>
                  <a:schemeClr val="tx1">
                    <a:lumMod val="50000"/>
                    <a:lumOff val="50000"/>
                  </a:schemeClr>
                </a:solidFill>
              </a:rPr>
              <a:t>SFC</a:t>
            </a:r>
            <a:r>
              <a:rPr lang="en-GB" sz="2600" dirty="0">
                <a:solidFill>
                  <a:schemeClr val="tx1">
                    <a:lumMod val="50000"/>
                    <a:lumOff val="50000"/>
                  </a:schemeClr>
                </a:solidFill>
              </a:rPr>
              <a:t>)</a:t>
            </a:r>
          </a:p>
          <a:p>
            <a:r>
              <a:rPr lang="en-GB" sz="2600" dirty="0">
                <a:solidFill>
                  <a:schemeClr val="tx1">
                    <a:lumMod val="50000"/>
                    <a:lumOff val="50000"/>
                  </a:schemeClr>
                </a:solidFill>
              </a:rPr>
              <a:t>Higher Education Statistics Agency (</a:t>
            </a:r>
            <a:r>
              <a:rPr lang="en-GB" sz="2600" dirty="0" err="1">
                <a:solidFill>
                  <a:schemeClr val="tx1">
                    <a:lumMod val="50000"/>
                    <a:lumOff val="50000"/>
                  </a:schemeClr>
                </a:solidFill>
              </a:rPr>
              <a:t>HESA</a:t>
            </a:r>
            <a:r>
              <a:rPr lang="en-GB" sz="2600" dirty="0">
                <a:solidFill>
                  <a:schemeClr val="tx1">
                    <a:lumMod val="50000"/>
                    <a:lumOff val="50000"/>
                  </a:schemeClr>
                </a:solidFill>
              </a:rPr>
              <a:t>)</a:t>
            </a:r>
          </a:p>
          <a:p>
            <a:r>
              <a:rPr lang="en-GB" sz="2600" dirty="0">
                <a:solidFill>
                  <a:schemeClr val="tx1">
                    <a:lumMod val="50000"/>
                    <a:lumOff val="50000"/>
                  </a:schemeClr>
                </a:solidFill>
              </a:rPr>
              <a:t>Residential Sales (</a:t>
            </a:r>
            <a:r>
              <a:rPr lang="en-GB" sz="2600" dirty="0" err="1">
                <a:solidFill>
                  <a:schemeClr val="tx1">
                    <a:lumMod val="50000"/>
                    <a:lumOff val="50000"/>
                  </a:schemeClr>
                </a:solidFill>
              </a:rPr>
              <a:t>RoS</a:t>
            </a:r>
            <a:r>
              <a:rPr lang="en-GB" sz="2600" dirty="0" smtClean="0">
                <a:solidFill>
                  <a:schemeClr val="tx1">
                    <a:lumMod val="50000"/>
                    <a:lumOff val="50000"/>
                  </a:schemeClr>
                </a:solidFill>
              </a:rPr>
              <a:t>)</a:t>
            </a:r>
            <a:endParaRPr lang="en-GB" sz="26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9604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85988" y="1207182"/>
            <a:ext cx="10220023" cy="1470025"/>
          </a:xfrm>
        </p:spPr>
        <p:txBody>
          <a:bodyPr/>
          <a:lstStyle/>
          <a:p>
            <a:r>
              <a:rPr lang="en-GB" b="1" dirty="0" smtClean="0">
                <a:solidFill>
                  <a:schemeClr val="bg1"/>
                </a:solidFill>
              </a:rPr>
              <a:t>SDC and Outputs</a:t>
            </a:r>
            <a:endParaRPr lang="en-GB" b="1" dirty="0">
              <a:solidFill>
                <a:schemeClr val="bg1"/>
              </a:solidFill>
            </a:endParaRPr>
          </a:p>
        </p:txBody>
      </p:sp>
      <p:sp>
        <p:nvSpPr>
          <p:cNvPr id="7" name="Rectangle 6"/>
          <p:cNvSpPr/>
          <p:nvPr/>
        </p:nvSpPr>
        <p:spPr>
          <a:xfrm>
            <a:off x="2576943" y="2677207"/>
            <a:ext cx="7038111"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4F81BD"/>
                </a:solidFill>
                <a:effectLst/>
                <a:uLnTx/>
                <a:uFillTx/>
                <a:latin typeface="Calibri"/>
                <a:ea typeface="+mn-ea"/>
                <a:cs typeface="+mn-cs"/>
              </a:rPr>
              <a:t>Methodology</a:t>
            </a:r>
            <a:endParaRPr kumimoji="0" lang="en-GB"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026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70C0"/>
                </a:solidFill>
              </a:rPr>
              <a:t>Scotland</a:t>
            </a:r>
            <a:r>
              <a:rPr lang="en-GB" sz="1800" dirty="0">
                <a:solidFill>
                  <a:srgbClr val="0070C0"/>
                </a:solidFill>
              </a:rPr>
              <a:t> </a:t>
            </a:r>
            <a:r>
              <a:rPr lang="en-GB" b="1" dirty="0">
                <a:solidFill>
                  <a:srgbClr val="0070C0"/>
                </a:solidFill>
              </a:rPr>
              <a:t>Census </a:t>
            </a:r>
            <a:r>
              <a:rPr lang="en-GB" b="1" dirty="0" smtClean="0">
                <a:solidFill>
                  <a:srgbClr val="0070C0"/>
                </a:solidFill>
              </a:rPr>
              <a:t>2022 </a:t>
            </a:r>
            <a:r>
              <a:rPr lang="en-GB" b="1" dirty="0">
                <a:solidFill>
                  <a:srgbClr val="0070C0"/>
                </a:solidFill>
              </a:rPr>
              <a:t>Programme – High level timeline</a:t>
            </a:r>
          </a:p>
        </p:txBody>
      </p:sp>
      <p:sp>
        <p:nvSpPr>
          <p:cNvPr id="4" name="Pentagon 3"/>
          <p:cNvSpPr/>
          <p:nvPr/>
        </p:nvSpPr>
        <p:spPr>
          <a:xfrm>
            <a:off x="2874165" y="2822267"/>
            <a:ext cx="1026114" cy="433265"/>
          </a:xfrm>
          <a:prstGeom prst="homeP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Design</a:t>
            </a:r>
          </a:p>
        </p:txBody>
      </p:sp>
      <p:sp>
        <p:nvSpPr>
          <p:cNvPr id="5" name="Chevron 4"/>
          <p:cNvSpPr/>
          <p:nvPr/>
        </p:nvSpPr>
        <p:spPr>
          <a:xfrm>
            <a:off x="3747263" y="2822267"/>
            <a:ext cx="1899211" cy="433265"/>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Procure, Build, Test</a:t>
            </a:r>
          </a:p>
        </p:txBody>
      </p:sp>
      <p:sp>
        <p:nvSpPr>
          <p:cNvPr id="7" name="Chevron 6"/>
          <p:cNvSpPr/>
          <p:nvPr/>
        </p:nvSpPr>
        <p:spPr>
          <a:xfrm>
            <a:off x="5493455" y="2822267"/>
            <a:ext cx="1026114" cy="433265"/>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Rehearsal</a:t>
            </a:r>
          </a:p>
        </p:txBody>
      </p:sp>
      <p:sp>
        <p:nvSpPr>
          <p:cNvPr id="8" name="Chevron 7"/>
          <p:cNvSpPr/>
          <p:nvPr/>
        </p:nvSpPr>
        <p:spPr>
          <a:xfrm>
            <a:off x="6366552" y="2822267"/>
            <a:ext cx="1026114" cy="433265"/>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Operational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Readiness</a:t>
            </a:r>
          </a:p>
        </p:txBody>
      </p:sp>
      <p:sp>
        <p:nvSpPr>
          <p:cNvPr id="9" name="Chevron 8"/>
          <p:cNvSpPr/>
          <p:nvPr/>
        </p:nvSpPr>
        <p:spPr>
          <a:xfrm>
            <a:off x="7248651" y="2822267"/>
            <a:ext cx="1026114" cy="433265"/>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Census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Processing</a:t>
            </a:r>
          </a:p>
        </p:txBody>
      </p:sp>
      <p:sp>
        <p:nvSpPr>
          <p:cNvPr id="10" name="Chevron 9"/>
          <p:cNvSpPr/>
          <p:nvPr/>
        </p:nvSpPr>
        <p:spPr>
          <a:xfrm>
            <a:off x="8137681" y="2822267"/>
            <a:ext cx="1325461" cy="433265"/>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Dissemination</a:t>
            </a:r>
          </a:p>
        </p:txBody>
      </p:sp>
      <p:sp>
        <p:nvSpPr>
          <p:cNvPr id="11" name="TextBox 10"/>
          <p:cNvSpPr txBox="1"/>
          <p:nvPr/>
        </p:nvSpPr>
        <p:spPr>
          <a:xfrm>
            <a:off x="2798729" y="2513185"/>
            <a:ext cx="6487673"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4F81BD">
                    <a:lumMod val="50000"/>
                  </a:srgbClr>
                </a:solidFill>
                <a:effectLst/>
                <a:uLnTx/>
                <a:uFillTx/>
                <a:latin typeface="Calibri"/>
                <a:ea typeface="+mn-ea"/>
                <a:cs typeface="+mn-cs"/>
              </a:rPr>
              <a:t>2016	      2017 	        2018	                   2019	  2020/21	         2022	                2023</a:t>
            </a:r>
          </a:p>
        </p:txBody>
      </p:sp>
      <p:sp>
        <p:nvSpPr>
          <p:cNvPr id="12" name="TextBox 11"/>
          <p:cNvSpPr txBox="1"/>
          <p:nvPr/>
        </p:nvSpPr>
        <p:spPr>
          <a:xfrm>
            <a:off x="2761648" y="3452128"/>
            <a:ext cx="1411549" cy="473206"/>
          </a:xfrm>
          <a:prstGeom prst="rect">
            <a:avLst/>
          </a:prstGeom>
          <a:noFill/>
        </p:spPr>
        <p:txBody>
          <a:bodyPr wrap="square" lIns="0" rIns="0" rtlCol="0">
            <a:spAutoFit/>
          </a:bodyPr>
          <a:lstStyle/>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Establish the programme </a:t>
            </a:r>
          </a:p>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Develop overall design</a:t>
            </a:r>
          </a:p>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Engage with suppliers</a:t>
            </a:r>
          </a:p>
        </p:txBody>
      </p:sp>
      <p:sp>
        <p:nvSpPr>
          <p:cNvPr id="13" name="TextBox 12"/>
          <p:cNvSpPr txBox="1"/>
          <p:nvPr/>
        </p:nvSpPr>
        <p:spPr>
          <a:xfrm>
            <a:off x="4061812" y="3452130"/>
            <a:ext cx="1270106" cy="600164"/>
          </a:xfrm>
          <a:prstGeom prst="rect">
            <a:avLst/>
          </a:prstGeom>
          <a:noFill/>
        </p:spPr>
        <p:txBody>
          <a:bodyPr wrap="square" lIns="0" rIns="0" rtlCol="0">
            <a:spAutoFit/>
          </a:bodyPr>
          <a:lstStyle>
            <a:defPPr>
              <a:defRPr lang="en-US"/>
            </a:defPPr>
            <a:lvl1pPr marL="171450" indent="-171450">
              <a:buFont typeface="Arial" panose="020B0604020202020204" pitchFamily="34" charset="0"/>
              <a:buChar char="•"/>
              <a:defRPr sz="1100" b="1">
                <a:latin typeface="Arial Narrow" panose="020B0606020202030204" pitchFamily="34" charset="0"/>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Refine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Contract with suppliers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Plan for Rehearsal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endParaRPr>
          </a:p>
        </p:txBody>
      </p:sp>
      <p:sp>
        <p:nvSpPr>
          <p:cNvPr id="14" name="TextBox 13"/>
          <p:cNvSpPr txBox="1"/>
          <p:nvPr/>
        </p:nvSpPr>
        <p:spPr>
          <a:xfrm>
            <a:off x="5281673" y="3452128"/>
            <a:ext cx="936581" cy="473206"/>
          </a:xfrm>
          <a:prstGeom prst="rect">
            <a:avLst/>
          </a:prstGeom>
          <a:noFill/>
        </p:spPr>
        <p:txBody>
          <a:bodyPr wrap="square" lIns="0" rIns="0" rtlCol="0">
            <a:spAutoFit/>
          </a:bodyPr>
          <a:lstStyle>
            <a:defPPr>
              <a:defRPr lang="en-US"/>
            </a:defPPr>
            <a:lvl1pPr marL="171450" indent="-171450">
              <a:buFont typeface="Arial" panose="020B0604020202020204" pitchFamily="34" charset="0"/>
              <a:buChar char="•"/>
              <a:defRPr sz="1100" b="1">
                <a:latin typeface="Arial Narrow" panose="020B0606020202030204" pitchFamily="34" charset="0"/>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Conduct rehearsal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Test integration of all aspects</a:t>
            </a:r>
          </a:p>
        </p:txBody>
      </p:sp>
      <p:sp>
        <p:nvSpPr>
          <p:cNvPr id="15" name="TextBox 14"/>
          <p:cNvSpPr txBox="1"/>
          <p:nvPr/>
        </p:nvSpPr>
        <p:spPr>
          <a:xfrm>
            <a:off x="6255443" y="3452130"/>
            <a:ext cx="986258" cy="473206"/>
          </a:xfrm>
          <a:prstGeom prst="rect">
            <a:avLst/>
          </a:prstGeom>
          <a:noFill/>
        </p:spPr>
        <p:txBody>
          <a:bodyPr wrap="square" lIns="0" rIns="0" rtlCol="0">
            <a:spAutoFit/>
          </a:bodyPr>
          <a:lstStyle>
            <a:defPPr>
              <a:defRPr lang="en-US"/>
            </a:defPPr>
            <a:lvl1pPr marL="171450" indent="-171450">
              <a:buFont typeface="Arial" panose="020B0604020202020204" pitchFamily="34" charset="0"/>
              <a:buChar char="•"/>
              <a:defRPr sz="1100" b="1">
                <a:latin typeface="Arial Narrow" panose="020B0606020202030204" pitchFamily="34" charset="0"/>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Scale up for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Legislative Approval</a:t>
            </a:r>
          </a:p>
        </p:txBody>
      </p:sp>
      <p:sp>
        <p:nvSpPr>
          <p:cNvPr id="17" name="TextBox 16"/>
          <p:cNvSpPr txBox="1"/>
          <p:nvPr/>
        </p:nvSpPr>
        <p:spPr>
          <a:xfrm>
            <a:off x="7262273" y="3452128"/>
            <a:ext cx="1140869" cy="600164"/>
          </a:xfrm>
          <a:prstGeom prst="rect">
            <a:avLst/>
          </a:prstGeom>
          <a:noFill/>
        </p:spPr>
        <p:txBody>
          <a:bodyPr wrap="square" lIns="0" rIns="0" rtlCol="0">
            <a:spAutoFit/>
          </a:bodyPr>
          <a:lstStyle>
            <a:defPPr>
              <a:defRPr lang="en-US"/>
            </a:defPPr>
            <a:lvl1pPr marL="171450" indent="-171450">
              <a:buFont typeface="Arial" panose="020B0604020202020204" pitchFamily="34" charset="0"/>
              <a:buChar char="•"/>
              <a:defRPr sz="1100" b="1">
                <a:latin typeface="Arial Narrow" panose="020B0606020202030204" pitchFamily="34" charset="0"/>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Collect census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Census coverage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Process data</a:t>
            </a:r>
          </a:p>
        </p:txBody>
      </p:sp>
      <p:sp>
        <p:nvSpPr>
          <p:cNvPr id="18" name="TextBox 17"/>
          <p:cNvSpPr txBox="1"/>
          <p:nvPr/>
        </p:nvSpPr>
        <p:spPr>
          <a:xfrm>
            <a:off x="8458005" y="3452128"/>
            <a:ext cx="1046283" cy="473206"/>
          </a:xfrm>
          <a:prstGeom prst="rect">
            <a:avLst/>
          </a:prstGeom>
          <a:noFill/>
        </p:spPr>
        <p:txBody>
          <a:bodyPr wrap="square" lIns="0" rIns="0" rtlCol="0">
            <a:spAutoFit/>
          </a:bodyPr>
          <a:lstStyle>
            <a:defPPr>
              <a:defRPr lang="en-US"/>
            </a:defPPr>
            <a:lvl1pPr marL="171450" indent="-171450">
              <a:buFont typeface="Arial" panose="020B0604020202020204" pitchFamily="34" charset="0"/>
              <a:buChar char="•"/>
              <a:defRPr sz="1100" b="1">
                <a:latin typeface="Arial Narrow" panose="020B0606020202030204" pitchFamily="34" charset="0"/>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Disseminate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25" b="1" i="0" u="none" strike="noStrike" kern="1200" cap="none" spc="0" normalizeH="0" baseline="0" noProof="0" dirty="0">
                <a:ln>
                  <a:noFill/>
                </a:ln>
                <a:solidFill>
                  <a:srgbClr val="4F81BD">
                    <a:lumMod val="50000"/>
                  </a:srgbClr>
                </a:solidFill>
                <a:effectLst/>
                <a:uLnTx/>
                <a:uFillTx/>
                <a:latin typeface="Arial Narrow" panose="020B0606020202030204" pitchFamily="34" charset="0"/>
                <a:ea typeface="+mn-ea"/>
                <a:cs typeface="+mn-cs"/>
              </a:rPr>
              <a:t>Support use of census information</a:t>
            </a:r>
          </a:p>
        </p:txBody>
      </p:sp>
      <p:cxnSp>
        <p:nvCxnSpPr>
          <p:cNvPr id="27" name="Straight Connector 26"/>
          <p:cNvCxnSpPr/>
          <p:nvPr/>
        </p:nvCxnSpPr>
        <p:spPr>
          <a:xfrm>
            <a:off x="3762294" y="2685107"/>
            <a:ext cx="0" cy="13716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11472" y="2686835"/>
            <a:ext cx="0" cy="13716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63785" y="2685107"/>
            <a:ext cx="0" cy="13716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156189" y="2686835"/>
            <a:ext cx="0" cy="13716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84045" y="2686961"/>
            <a:ext cx="0" cy="13716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85567" y="2686961"/>
            <a:ext cx="0" cy="13716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518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Separation of Functions</a:t>
            </a:r>
            <a:endParaRPr lang="en-GB" sz="4000" b="1"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7326" y="1105761"/>
            <a:ext cx="9946106" cy="4711190"/>
          </a:xfrm>
          <a:prstGeom prst="rect">
            <a:avLst/>
          </a:prstGeom>
          <a:noFill/>
          <a:ln>
            <a:noFill/>
          </a:ln>
        </p:spPr>
      </p:pic>
    </p:spTree>
    <p:extLst>
      <p:ext uri="{BB962C8B-B14F-4D97-AF65-F5344CB8AC3E}">
        <p14:creationId xmlns:p14="http://schemas.microsoft.com/office/powerpoint/2010/main" val="3113088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De-Identification</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a:bodyPr>
          <a:lstStyle/>
          <a:p>
            <a:pPr marL="0" indent="0">
              <a:buNone/>
            </a:pPr>
            <a:r>
              <a:rPr lang="en-GB" sz="2600" dirty="0" smtClean="0">
                <a:solidFill>
                  <a:schemeClr val="tx1">
                    <a:lumMod val="50000"/>
                    <a:lumOff val="50000"/>
                  </a:schemeClr>
                </a:solidFill>
              </a:rPr>
              <a:t>For </a:t>
            </a:r>
            <a:r>
              <a:rPr lang="en-GB" sz="2600" dirty="0">
                <a:solidFill>
                  <a:schemeClr val="tx1">
                    <a:lumMod val="50000"/>
                    <a:lumOff val="50000"/>
                  </a:schemeClr>
                </a:solidFill>
              </a:rPr>
              <a:t>example, Lindsay Bennison is now represented by the following one-way process:</a:t>
            </a:r>
          </a:p>
          <a:p>
            <a:r>
              <a:rPr lang="en-GB" sz="2600" dirty="0">
                <a:solidFill>
                  <a:schemeClr val="tx1">
                    <a:lumMod val="50000"/>
                    <a:lumOff val="50000"/>
                  </a:schemeClr>
                </a:solidFill>
              </a:rPr>
              <a:t>Forename = </a:t>
            </a:r>
            <a:r>
              <a:rPr lang="en-GB" sz="2600" dirty="0" err="1">
                <a:solidFill>
                  <a:schemeClr val="tx1">
                    <a:lumMod val="50000"/>
                    <a:lumOff val="50000"/>
                  </a:schemeClr>
                </a:solidFill>
              </a:rPr>
              <a:t>c175447679ae2047fa</a:t>
            </a:r>
            <a:endParaRPr lang="en-GB" sz="2600" dirty="0">
              <a:solidFill>
                <a:schemeClr val="tx1">
                  <a:lumMod val="50000"/>
                  <a:lumOff val="50000"/>
                </a:schemeClr>
              </a:solidFill>
            </a:endParaRPr>
          </a:p>
          <a:p>
            <a:r>
              <a:rPr lang="en-GB" sz="2600" dirty="0">
                <a:solidFill>
                  <a:schemeClr val="tx1">
                    <a:lumMod val="50000"/>
                    <a:lumOff val="50000"/>
                  </a:schemeClr>
                </a:solidFill>
              </a:rPr>
              <a:t>Surname = </a:t>
            </a:r>
            <a:r>
              <a:rPr lang="en-GB" sz="2600" dirty="0" err="1">
                <a:solidFill>
                  <a:schemeClr val="tx1">
                    <a:lumMod val="50000"/>
                    <a:lumOff val="50000"/>
                  </a:schemeClr>
                </a:solidFill>
              </a:rPr>
              <a:t>2fb538526102fec9w</a:t>
            </a:r>
            <a:endParaRPr lang="en-GB" sz="26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5927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Data Flowchart</a:t>
            </a:r>
            <a:endParaRPr lang="en-GB" sz="4000" b="1"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973179" y="1030878"/>
            <a:ext cx="8133347" cy="4552364"/>
          </a:xfrm>
          <a:prstGeom prst="rect">
            <a:avLst/>
          </a:prstGeom>
        </p:spPr>
      </p:pic>
    </p:spTree>
    <p:extLst>
      <p:ext uri="{BB962C8B-B14F-4D97-AF65-F5344CB8AC3E}">
        <p14:creationId xmlns:p14="http://schemas.microsoft.com/office/powerpoint/2010/main" val="1638417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Business Rules: Exclusions</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a:bodyPr>
          <a:lstStyle/>
          <a:p>
            <a:pPr marL="0" indent="0">
              <a:buNone/>
            </a:pPr>
            <a:r>
              <a:rPr lang="en-GB" sz="3600" dirty="0" smtClean="0">
                <a:solidFill>
                  <a:srgbClr val="0070C0"/>
                </a:solidFill>
              </a:rPr>
              <a:t>Death registration on or before 30/6/2016</a:t>
            </a:r>
          </a:p>
          <a:p>
            <a:pPr marL="0" indent="0">
              <a:buNone/>
            </a:pPr>
            <a:r>
              <a:rPr lang="en-GB" sz="3600" dirty="0" smtClean="0">
                <a:solidFill>
                  <a:srgbClr val="0070C0"/>
                </a:solidFill>
              </a:rPr>
              <a:t>On </a:t>
            </a:r>
            <a:r>
              <a:rPr lang="en-GB" sz="3600" dirty="0" err="1" smtClean="0">
                <a:solidFill>
                  <a:srgbClr val="0070C0"/>
                </a:solidFill>
              </a:rPr>
              <a:t>NHSCR</a:t>
            </a:r>
            <a:r>
              <a:rPr lang="en-GB" sz="3600" dirty="0" smtClean="0">
                <a:solidFill>
                  <a:srgbClr val="0070C0"/>
                </a:solidFill>
              </a:rPr>
              <a:t> as</a:t>
            </a:r>
            <a:endParaRPr lang="en-GB" sz="2600" dirty="0" smtClean="0">
              <a:solidFill>
                <a:schemeClr val="tx1">
                  <a:lumMod val="50000"/>
                  <a:lumOff val="50000"/>
                </a:schemeClr>
              </a:solidFill>
            </a:endParaRPr>
          </a:p>
          <a:p>
            <a:r>
              <a:rPr lang="en-GB" sz="2800" dirty="0" smtClean="0">
                <a:solidFill>
                  <a:schemeClr val="tx1">
                    <a:lumMod val="50000"/>
                    <a:lumOff val="50000"/>
                  </a:schemeClr>
                </a:solidFill>
              </a:rPr>
              <a:t>Outwith UK</a:t>
            </a:r>
          </a:p>
          <a:p>
            <a:r>
              <a:rPr lang="en-GB" sz="2800" dirty="0" smtClean="0">
                <a:solidFill>
                  <a:schemeClr val="tx1">
                    <a:lumMod val="50000"/>
                    <a:lumOff val="50000"/>
                  </a:schemeClr>
                </a:solidFill>
              </a:rPr>
              <a:t>Outwith Scotland</a:t>
            </a:r>
          </a:p>
          <a:p>
            <a:r>
              <a:rPr lang="en-GB" sz="2800" dirty="0" smtClean="0">
                <a:solidFill>
                  <a:schemeClr val="tx1">
                    <a:lumMod val="50000"/>
                    <a:lumOff val="50000"/>
                  </a:schemeClr>
                </a:solidFill>
              </a:rPr>
              <a:t>Died</a:t>
            </a:r>
          </a:p>
          <a:p>
            <a:pPr marL="0" indent="0">
              <a:buNone/>
            </a:pPr>
            <a:r>
              <a:rPr lang="en-GB" sz="3600" dirty="0" smtClean="0">
                <a:solidFill>
                  <a:srgbClr val="0070C0"/>
                </a:solidFill>
              </a:rPr>
              <a:t>On electoral register as overseas voter</a:t>
            </a:r>
            <a:endParaRPr lang="en-GB" sz="2600" dirty="0" smtClean="0">
              <a:solidFill>
                <a:schemeClr val="tx1">
                  <a:lumMod val="50000"/>
                  <a:lumOff val="50000"/>
                </a:schemeClr>
              </a:solidFill>
            </a:endParaRPr>
          </a:p>
          <a:p>
            <a:pPr marL="0" indent="0">
              <a:buNone/>
            </a:pPr>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1961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Business Rules: Inclusions</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a:bodyPr>
          <a:lstStyle/>
          <a:p>
            <a:pPr marL="0" indent="0">
              <a:buNone/>
            </a:pPr>
            <a:r>
              <a:rPr lang="en-GB" sz="3600" dirty="0" smtClean="0">
                <a:solidFill>
                  <a:srgbClr val="0070C0"/>
                </a:solidFill>
              </a:rPr>
              <a:t>Either:</a:t>
            </a:r>
            <a:endParaRPr lang="en-GB" sz="2600" dirty="0" smtClean="0">
              <a:solidFill>
                <a:schemeClr val="tx1">
                  <a:lumMod val="50000"/>
                  <a:lumOff val="50000"/>
                </a:schemeClr>
              </a:solidFill>
            </a:endParaRPr>
          </a:p>
          <a:p>
            <a:r>
              <a:rPr lang="en-GB" sz="2800" dirty="0" smtClean="0">
                <a:solidFill>
                  <a:schemeClr val="tx1">
                    <a:lumMod val="50000"/>
                    <a:lumOff val="50000"/>
                  </a:schemeClr>
                </a:solidFill>
              </a:rPr>
              <a:t>On </a:t>
            </a:r>
            <a:r>
              <a:rPr lang="en-GB" sz="2800" dirty="0" err="1" smtClean="0">
                <a:solidFill>
                  <a:schemeClr val="tx1">
                    <a:lumMod val="50000"/>
                    <a:lumOff val="50000"/>
                  </a:schemeClr>
                </a:solidFill>
              </a:rPr>
              <a:t>NHSCR</a:t>
            </a:r>
            <a:r>
              <a:rPr lang="en-GB" sz="2800" dirty="0" smtClean="0">
                <a:solidFill>
                  <a:schemeClr val="tx1">
                    <a:lumMod val="50000"/>
                    <a:lumOff val="50000"/>
                  </a:schemeClr>
                </a:solidFill>
              </a:rPr>
              <a:t> with a Scottish posting, and</a:t>
            </a:r>
          </a:p>
          <a:p>
            <a:r>
              <a:rPr lang="en-GB" sz="2800" dirty="0" smtClean="0">
                <a:solidFill>
                  <a:schemeClr val="tx1">
                    <a:lumMod val="50000"/>
                    <a:lumOff val="50000"/>
                  </a:schemeClr>
                </a:solidFill>
              </a:rPr>
              <a:t>On at least one other dataset</a:t>
            </a:r>
          </a:p>
          <a:p>
            <a:pPr marL="0" indent="0">
              <a:buNone/>
            </a:pPr>
            <a:r>
              <a:rPr lang="en-GB" sz="3600" dirty="0" smtClean="0">
                <a:solidFill>
                  <a:srgbClr val="0070C0"/>
                </a:solidFill>
              </a:rPr>
              <a:t>Or: appear on birth registrations with a birth in the past year</a:t>
            </a:r>
            <a:endParaRPr lang="en-GB" sz="2600" dirty="0" smtClean="0">
              <a:solidFill>
                <a:schemeClr val="tx1">
                  <a:lumMod val="50000"/>
                  <a:lumOff val="50000"/>
                </a:schemeClr>
              </a:solidFill>
            </a:endParaRPr>
          </a:p>
          <a:p>
            <a:pPr marL="0" indent="0">
              <a:buNone/>
            </a:pPr>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8080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err="1" smtClean="0">
                <a:solidFill>
                  <a:schemeClr val="accent1"/>
                </a:solidFill>
              </a:rPr>
              <a:t>SIDD</a:t>
            </a:r>
            <a:r>
              <a:rPr lang="en-GB" sz="4000" b="1" dirty="0" smtClean="0">
                <a:solidFill>
                  <a:schemeClr val="accent1"/>
                </a:solidFill>
              </a:rPr>
              <a:t> to </a:t>
            </a:r>
            <a:r>
              <a:rPr lang="en-GB" sz="4000" b="1" dirty="0" err="1" smtClean="0">
                <a:solidFill>
                  <a:schemeClr val="accent1"/>
                </a:solidFill>
              </a:rPr>
              <a:t>ABPE</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a:bodyPr>
          <a:lstStyle/>
          <a:p>
            <a:r>
              <a:rPr lang="en-GB" sz="2800" dirty="0">
                <a:solidFill>
                  <a:schemeClr val="tx1">
                    <a:lumMod val="50000"/>
                    <a:lumOff val="50000"/>
                  </a:schemeClr>
                </a:solidFill>
              </a:rPr>
              <a:t>The business rules are applied to all the de-identified persons in the dataset</a:t>
            </a:r>
          </a:p>
          <a:p>
            <a:r>
              <a:rPr lang="en-GB" sz="2800" dirty="0">
                <a:solidFill>
                  <a:schemeClr val="tx1">
                    <a:lumMod val="50000"/>
                    <a:lumOff val="50000"/>
                  </a:schemeClr>
                </a:solidFill>
              </a:rPr>
              <a:t>The trimmed down dataset is known as Scotland’s Integrated Demographic Dataset (</a:t>
            </a:r>
            <a:r>
              <a:rPr lang="en-GB" sz="2800" dirty="0" err="1">
                <a:solidFill>
                  <a:schemeClr val="tx1">
                    <a:lumMod val="50000"/>
                    <a:lumOff val="50000"/>
                  </a:schemeClr>
                </a:solidFill>
              </a:rPr>
              <a:t>SIDD</a:t>
            </a:r>
            <a:r>
              <a:rPr lang="en-GB" sz="2800" dirty="0">
                <a:solidFill>
                  <a:schemeClr val="tx1">
                    <a:lumMod val="50000"/>
                    <a:lumOff val="50000"/>
                  </a:schemeClr>
                </a:solidFill>
              </a:rPr>
              <a:t>)</a:t>
            </a:r>
          </a:p>
          <a:p>
            <a:r>
              <a:rPr lang="en-GB" sz="2800" dirty="0">
                <a:solidFill>
                  <a:schemeClr val="tx1">
                    <a:lumMod val="50000"/>
                    <a:lumOff val="50000"/>
                  </a:schemeClr>
                </a:solidFill>
              </a:rPr>
              <a:t>The counts of people from this dataset are the Administrative Data Based Population Estimates (</a:t>
            </a:r>
            <a:r>
              <a:rPr lang="en-GB" sz="2800" dirty="0" err="1">
                <a:solidFill>
                  <a:schemeClr val="tx1">
                    <a:lumMod val="50000"/>
                    <a:lumOff val="50000"/>
                  </a:schemeClr>
                </a:solidFill>
              </a:rPr>
              <a:t>ABPE</a:t>
            </a:r>
            <a:r>
              <a:rPr lang="en-GB" sz="2800" dirty="0">
                <a:solidFill>
                  <a:schemeClr val="tx1">
                    <a:lumMod val="50000"/>
                    <a:lumOff val="50000"/>
                  </a:schemeClr>
                </a:solidFill>
              </a:rPr>
              <a:t>)</a:t>
            </a:r>
          </a:p>
          <a:p>
            <a:pPr marL="0" indent="0">
              <a:buNone/>
            </a:pPr>
            <a:endParaRPr lang="en-GB" sz="28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459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85988" y="1207182"/>
            <a:ext cx="10220023" cy="1470025"/>
          </a:xfrm>
        </p:spPr>
        <p:txBody>
          <a:bodyPr/>
          <a:lstStyle/>
          <a:p>
            <a:r>
              <a:rPr lang="en-GB" b="1" dirty="0" smtClean="0">
                <a:solidFill>
                  <a:schemeClr val="bg1"/>
                </a:solidFill>
              </a:rPr>
              <a:t>SDC and Outputs</a:t>
            </a:r>
            <a:endParaRPr lang="en-GB" b="1" dirty="0">
              <a:solidFill>
                <a:schemeClr val="bg1"/>
              </a:solidFill>
            </a:endParaRPr>
          </a:p>
        </p:txBody>
      </p:sp>
      <p:sp>
        <p:nvSpPr>
          <p:cNvPr id="7" name="Rectangle 6"/>
          <p:cNvSpPr/>
          <p:nvPr/>
        </p:nvSpPr>
        <p:spPr>
          <a:xfrm>
            <a:off x="2576943" y="2677207"/>
            <a:ext cx="7038111"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4F81BD"/>
                </a:solidFill>
                <a:effectLst/>
                <a:uLnTx/>
                <a:uFillTx/>
                <a:latin typeface="Calibri"/>
                <a:ea typeface="+mn-ea"/>
                <a:cs typeface="+mn-cs"/>
              </a:rPr>
              <a:t>Results</a:t>
            </a:r>
            <a:endParaRPr kumimoji="0" lang="en-GB"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106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Overall Comparison</a:t>
            </a:r>
            <a:endParaRPr lang="en-GB" sz="4000" b="1"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260" y="1052736"/>
            <a:ext cx="6949481" cy="4536504"/>
          </a:xfrm>
          <a:prstGeom prst="rect">
            <a:avLst/>
          </a:prstGeom>
          <a:noFill/>
          <a:ln>
            <a:noFill/>
          </a:ln>
        </p:spPr>
      </p:pic>
    </p:spTree>
    <p:extLst>
      <p:ext uri="{BB962C8B-B14F-4D97-AF65-F5344CB8AC3E}">
        <p14:creationId xmlns:p14="http://schemas.microsoft.com/office/powerpoint/2010/main" val="988452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Differences by Age and Sex</a:t>
            </a:r>
            <a:endParaRPr lang="en-GB" sz="4000" b="1"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29716" y="1052737"/>
            <a:ext cx="6932569" cy="4525963"/>
          </a:xfrm>
          <a:prstGeom prst="rect">
            <a:avLst/>
          </a:prstGeom>
          <a:noFill/>
          <a:ln>
            <a:noFill/>
          </a:ln>
        </p:spPr>
      </p:pic>
    </p:spTree>
    <p:extLst>
      <p:ext uri="{BB962C8B-B14F-4D97-AF65-F5344CB8AC3E}">
        <p14:creationId xmlns:p14="http://schemas.microsoft.com/office/powerpoint/2010/main" val="4210155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Differences by Urban-Rural</a:t>
            </a:r>
            <a:endParaRPr lang="en-GB" sz="4000" b="1"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Content Placeholder 3"/>
          <p:cNvPicPr>
            <a:picLocks/>
          </p:cNvPicPr>
          <p:nvPr/>
        </p:nvPicPr>
        <p:blipFill rotWithShape="1">
          <a:blip r:embed="rId3" cstate="print">
            <a:extLst>
              <a:ext uri="{28A0092B-C50C-407E-A947-70E740481C1C}">
                <a14:useLocalDpi xmlns:a14="http://schemas.microsoft.com/office/drawing/2010/main" val="0"/>
              </a:ext>
            </a:extLst>
          </a:blip>
          <a:srcRect r="4064"/>
          <a:stretch/>
        </p:blipFill>
        <p:spPr bwMode="auto">
          <a:xfrm>
            <a:off x="2770510" y="991270"/>
            <a:ext cx="6650980" cy="45259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1337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12" y="104821"/>
            <a:ext cx="10972800" cy="1143000"/>
          </a:xfrm>
        </p:spPr>
        <p:txBody>
          <a:bodyPr/>
          <a:lstStyle/>
          <a:p>
            <a:r>
              <a:rPr lang="en-GB" b="1" dirty="0">
                <a:solidFill>
                  <a:srgbClr val="0070C0"/>
                </a:solidFill>
              </a:rPr>
              <a:t>High</a:t>
            </a:r>
            <a:r>
              <a:rPr lang="en-GB" dirty="0" smtClean="0">
                <a:solidFill>
                  <a:srgbClr val="0070C0"/>
                </a:solidFill>
              </a:rPr>
              <a:t> </a:t>
            </a:r>
            <a:r>
              <a:rPr lang="en-GB" sz="4000" b="1" dirty="0" smtClean="0">
                <a:solidFill>
                  <a:srgbClr val="0070C0"/>
                </a:solidFill>
              </a:rPr>
              <a:t>Level</a:t>
            </a:r>
            <a:r>
              <a:rPr lang="en-GB" dirty="0" smtClean="0">
                <a:solidFill>
                  <a:srgbClr val="0070C0"/>
                </a:solidFill>
              </a:rPr>
              <a:t> </a:t>
            </a:r>
            <a:r>
              <a:rPr lang="en-GB" b="1" dirty="0">
                <a:solidFill>
                  <a:srgbClr val="0070C0"/>
                </a:solidFill>
              </a:rPr>
              <a:t>Design</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9862" y="1175657"/>
            <a:ext cx="10463349" cy="4171758"/>
          </a:xfrm>
          <a:prstGeom prst="rect">
            <a:avLst/>
          </a:prstGeom>
          <a:noFill/>
        </p:spPr>
      </p:pic>
    </p:spTree>
    <p:extLst>
      <p:ext uri="{BB962C8B-B14F-4D97-AF65-F5344CB8AC3E}">
        <p14:creationId xmlns:p14="http://schemas.microsoft.com/office/powerpoint/2010/main" val="3737544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Differences by </a:t>
            </a:r>
            <a:r>
              <a:rPr lang="en-GB" sz="4000" b="1" dirty="0" err="1" smtClean="0">
                <a:solidFill>
                  <a:srgbClr val="0070C0"/>
                </a:solidFill>
              </a:rPr>
              <a:t>SIMD</a:t>
            </a:r>
            <a:endParaRPr lang="en-GB" sz="4000" b="1"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30462" y="980728"/>
            <a:ext cx="6731076" cy="4608512"/>
          </a:xfrm>
          <a:prstGeom prst="rect">
            <a:avLst/>
          </a:prstGeom>
          <a:noFill/>
          <a:ln>
            <a:noFill/>
          </a:ln>
        </p:spPr>
      </p:pic>
    </p:spTree>
    <p:extLst>
      <p:ext uri="{BB962C8B-B14F-4D97-AF65-F5344CB8AC3E}">
        <p14:creationId xmlns:p14="http://schemas.microsoft.com/office/powerpoint/2010/main" val="3765904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Council Area Difference</a:t>
            </a:r>
            <a:endParaRPr lang="en-GB" sz="4000" b="1"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Content Placeholder 3"/>
          <p:cNvPicPr>
            <a:picLocks noGrp="1" noChangeAspect="1"/>
          </p:cNvPicPr>
          <p:nvPr>
            <p:ph idx="1"/>
          </p:nvPr>
        </p:nvPicPr>
        <p:blipFill>
          <a:blip r:embed="rId3"/>
          <a:stretch>
            <a:fillRect/>
          </a:stretch>
        </p:blipFill>
        <p:spPr>
          <a:xfrm>
            <a:off x="1150241" y="1287010"/>
            <a:ext cx="4366049" cy="4176464"/>
          </a:xfrm>
          <a:prstGeom prst="rect">
            <a:avLst/>
          </a:prstGeom>
        </p:spPr>
      </p:pic>
      <p:pic>
        <p:nvPicPr>
          <p:cNvPr id="7" name="Picture 6"/>
          <p:cNvPicPr>
            <a:picLocks noChangeAspect="1"/>
          </p:cNvPicPr>
          <p:nvPr/>
        </p:nvPicPr>
        <p:blipFill>
          <a:blip r:embed="rId4"/>
          <a:stretch>
            <a:fillRect/>
          </a:stretch>
        </p:blipFill>
        <p:spPr>
          <a:xfrm>
            <a:off x="6197647" y="1287010"/>
            <a:ext cx="4612269" cy="4176464"/>
          </a:xfrm>
          <a:prstGeom prst="rect">
            <a:avLst/>
          </a:prstGeom>
        </p:spPr>
      </p:pic>
    </p:spTree>
    <p:extLst>
      <p:ext uri="{BB962C8B-B14F-4D97-AF65-F5344CB8AC3E}">
        <p14:creationId xmlns:p14="http://schemas.microsoft.com/office/powerpoint/2010/main" val="3037623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85988" y="1207182"/>
            <a:ext cx="10220023" cy="1470025"/>
          </a:xfrm>
        </p:spPr>
        <p:txBody>
          <a:bodyPr/>
          <a:lstStyle/>
          <a:p>
            <a:r>
              <a:rPr lang="en-GB" b="1" dirty="0" smtClean="0">
                <a:solidFill>
                  <a:schemeClr val="bg1"/>
                </a:solidFill>
              </a:rPr>
              <a:t>SDC and Outputs</a:t>
            </a:r>
            <a:endParaRPr lang="en-GB" b="1" dirty="0">
              <a:solidFill>
                <a:schemeClr val="bg1"/>
              </a:solidFill>
            </a:endParaRPr>
          </a:p>
        </p:txBody>
      </p:sp>
      <p:sp>
        <p:nvSpPr>
          <p:cNvPr id="7" name="Rectangle 6"/>
          <p:cNvSpPr/>
          <p:nvPr/>
        </p:nvSpPr>
        <p:spPr>
          <a:xfrm>
            <a:off x="2576943" y="2677207"/>
            <a:ext cx="7038111"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4F81BD"/>
                </a:solidFill>
                <a:effectLst/>
                <a:uLnTx/>
                <a:uFillTx/>
                <a:latin typeface="Calibri"/>
                <a:ea typeface="+mn-ea"/>
                <a:cs typeface="+mn-cs"/>
              </a:rPr>
              <a:t>Next Steps</a:t>
            </a:r>
            <a:endParaRPr kumimoji="0" lang="en-GB"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258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Future Developments</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85000" lnSpcReduction="20000"/>
          </a:bodyPr>
          <a:lstStyle/>
          <a:p>
            <a:r>
              <a:rPr lang="en-GB" sz="2800" dirty="0">
                <a:solidFill>
                  <a:schemeClr val="tx1">
                    <a:lumMod val="50000"/>
                    <a:lumOff val="50000"/>
                  </a:schemeClr>
                </a:solidFill>
              </a:rPr>
              <a:t>This is the first set of research results</a:t>
            </a:r>
          </a:p>
          <a:p>
            <a:r>
              <a:rPr lang="en-GB" sz="2800" dirty="0">
                <a:solidFill>
                  <a:schemeClr val="tx1">
                    <a:lumMod val="50000"/>
                    <a:lumOff val="50000"/>
                  </a:schemeClr>
                </a:solidFill>
              </a:rPr>
              <a:t>Next publication will cover 2017 and 2018 – test whether the trends are similar to those in 2016 – investigate the causes of any changes</a:t>
            </a:r>
          </a:p>
          <a:p>
            <a:r>
              <a:rPr lang="en-GB" sz="2800" dirty="0">
                <a:solidFill>
                  <a:schemeClr val="tx1">
                    <a:lumMod val="50000"/>
                    <a:lumOff val="50000"/>
                  </a:schemeClr>
                </a:solidFill>
              </a:rPr>
              <a:t>Working with demographic team to get a better understanding of the council areas – looking at lower geographies</a:t>
            </a:r>
          </a:p>
          <a:p>
            <a:r>
              <a:rPr lang="en-GB" sz="2800" dirty="0">
                <a:solidFill>
                  <a:schemeClr val="tx1">
                    <a:lumMod val="50000"/>
                    <a:lumOff val="50000"/>
                  </a:schemeClr>
                </a:solidFill>
              </a:rPr>
              <a:t>Business rules may change with a better understanding of the data</a:t>
            </a:r>
          </a:p>
          <a:p>
            <a:r>
              <a:rPr lang="en-GB" sz="2800" dirty="0">
                <a:solidFill>
                  <a:schemeClr val="tx1">
                    <a:lumMod val="50000"/>
                    <a:lumOff val="50000"/>
                  </a:schemeClr>
                </a:solidFill>
              </a:rPr>
              <a:t>Explore using estimation (e.g. Dual-System Estimation) instead of counts</a:t>
            </a:r>
          </a:p>
          <a:p>
            <a:pPr lvl="1"/>
            <a:r>
              <a:rPr lang="en-GB" sz="2400" dirty="0">
                <a:solidFill>
                  <a:schemeClr val="tx1">
                    <a:lumMod val="50000"/>
                    <a:lumOff val="50000"/>
                  </a:schemeClr>
                </a:solidFill>
              </a:rPr>
              <a:t>Multiple admin data lists, or</a:t>
            </a:r>
          </a:p>
          <a:p>
            <a:pPr lvl="1"/>
            <a:r>
              <a:rPr lang="en-GB" sz="2400" dirty="0">
                <a:solidFill>
                  <a:schemeClr val="tx1">
                    <a:lumMod val="50000"/>
                    <a:lumOff val="50000"/>
                  </a:schemeClr>
                </a:solidFill>
              </a:rPr>
              <a:t>Survey data as a population coverage survey</a:t>
            </a:r>
          </a:p>
          <a:p>
            <a:r>
              <a:rPr lang="en-GB" sz="2800" dirty="0">
                <a:solidFill>
                  <a:schemeClr val="tx1">
                    <a:lumMod val="50000"/>
                    <a:lumOff val="50000"/>
                  </a:schemeClr>
                </a:solidFill>
              </a:rPr>
              <a:t>More administrative datasets – scoping to see if we can improve certain age ranges</a:t>
            </a:r>
          </a:p>
          <a:p>
            <a:endParaRPr lang="en-GB" sz="2800" dirty="0">
              <a:solidFill>
                <a:schemeClr val="tx1">
                  <a:lumMod val="50000"/>
                  <a:lumOff val="50000"/>
                </a:schemeClr>
              </a:solidFill>
            </a:endParaRPr>
          </a:p>
          <a:p>
            <a:endParaRPr lang="en-GB" sz="28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5164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6124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ctrTitle"/>
          </p:nvPr>
        </p:nvSpPr>
        <p:spPr>
          <a:xfrm>
            <a:off x="612737" y="1661256"/>
            <a:ext cx="10966526" cy="1470025"/>
          </a:xfrm>
        </p:spPr>
        <p:txBody>
          <a:bodyPr/>
          <a:lstStyle/>
          <a:p>
            <a:r>
              <a:rPr lang="en-GB" b="1" dirty="0" smtClean="0">
                <a:solidFill>
                  <a:schemeClr val="bg1"/>
                </a:solidFill>
              </a:rPr>
              <a:t>Quality Assurance of Census Data</a:t>
            </a:r>
            <a:endParaRPr lang="en-GB" b="1" dirty="0">
              <a:solidFill>
                <a:schemeClr val="bg1"/>
              </a:solidFill>
            </a:endParaRPr>
          </a:p>
        </p:txBody>
      </p:sp>
      <p:sp>
        <p:nvSpPr>
          <p:cNvPr id="6" name="Subtitle 4"/>
          <p:cNvSpPr txBox="1">
            <a:spLocks/>
          </p:cNvSpPr>
          <p:nvPr/>
        </p:nvSpPr>
        <p:spPr>
          <a:xfrm>
            <a:off x="1606018" y="4005064"/>
            <a:ext cx="8534400" cy="7297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93855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Statistical Quality Assurance</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77500" lnSpcReduction="20000"/>
          </a:bodyPr>
          <a:lstStyle/>
          <a:p>
            <a:r>
              <a:rPr lang="en-GB" sz="2800" dirty="0">
                <a:solidFill>
                  <a:schemeClr val="tx1">
                    <a:lumMod val="50000"/>
                    <a:lumOff val="50000"/>
                  </a:schemeClr>
                </a:solidFill>
              </a:rPr>
              <a:t>Assurance of Processes – aim to make sure we do not add bias or error to the census data.</a:t>
            </a:r>
          </a:p>
          <a:p>
            <a:endParaRPr lang="en-GB" sz="2800" dirty="0">
              <a:solidFill>
                <a:schemeClr val="tx1">
                  <a:lumMod val="50000"/>
                  <a:lumOff val="50000"/>
                </a:schemeClr>
              </a:solidFill>
            </a:endParaRPr>
          </a:p>
          <a:p>
            <a:r>
              <a:rPr lang="en-GB" sz="2800" dirty="0">
                <a:solidFill>
                  <a:schemeClr val="tx1">
                    <a:lumMod val="50000"/>
                    <a:lumOff val="50000"/>
                  </a:schemeClr>
                </a:solidFill>
              </a:rPr>
              <a:t>Validation of population estimates - aim to ensure our population estimates are correct, accurate and what we would expect.</a:t>
            </a:r>
          </a:p>
          <a:p>
            <a:endParaRPr lang="en-GB" sz="2800" dirty="0">
              <a:solidFill>
                <a:schemeClr val="tx1">
                  <a:lumMod val="50000"/>
                  <a:lumOff val="50000"/>
                </a:schemeClr>
              </a:solidFill>
            </a:endParaRPr>
          </a:p>
          <a:p>
            <a:r>
              <a:rPr lang="en-GB" sz="2800" dirty="0">
                <a:solidFill>
                  <a:schemeClr val="tx1">
                    <a:lumMod val="50000"/>
                    <a:lumOff val="50000"/>
                  </a:schemeClr>
                </a:solidFill>
              </a:rPr>
              <a:t>Census Quality Survey – after careful consideration we have opted not to conduct a </a:t>
            </a:r>
            <a:r>
              <a:rPr lang="en-GB" sz="2800" dirty="0" err="1">
                <a:solidFill>
                  <a:schemeClr val="tx1">
                    <a:lumMod val="50000"/>
                    <a:lumOff val="50000"/>
                  </a:schemeClr>
                </a:solidFill>
              </a:rPr>
              <a:t>CQS</a:t>
            </a:r>
            <a:r>
              <a:rPr lang="en-GB" sz="2800" dirty="0">
                <a:solidFill>
                  <a:schemeClr val="tx1">
                    <a:lumMod val="50000"/>
                    <a:lumOff val="50000"/>
                  </a:schemeClr>
                </a:solidFill>
              </a:rPr>
              <a:t>. We have an extensive and in-depth alternative programme of statistical quality assurance that significantly improves on our approach in 2011.</a:t>
            </a:r>
          </a:p>
          <a:p>
            <a:endParaRPr lang="en-GB" sz="2800" dirty="0">
              <a:solidFill>
                <a:schemeClr val="tx1">
                  <a:lumMod val="50000"/>
                  <a:lumOff val="50000"/>
                </a:schemeClr>
              </a:solidFill>
            </a:endParaRPr>
          </a:p>
          <a:p>
            <a:r>
              <a:rPr lang="en-GB" sz="2800" dirty="0">
                <a:solidFill>
                  <a:schemeClr val="tx1">
                    <a:lumMod val="50000"/>
                    <a:lumOff val="50000"/>
                  </a:schemeClr>
                </a:solidFill>
              </a:rPr>
              <a:t>National Statistics Accreditation – engaging with </a:t>
            </a:r>
            <a:r>
              <a:rPr lang="en-GB" sz="2800" dirty="0" err="1">
                <a:solidFill>
                  <a:schemeClr val="tx1">
                    <a:lumMod val="50000"/>
                    <a:lumOff val="50000"/>
                  </a:schemeClr>
                </a:solidFill>
              </a:rPr>
              <a:t>OSR</a:t>
            </a:r>
            <a:r>
              <a:rPr lang="en-GB" sz="2800" dirty="0">
                <a:solidFill>
                  <a:schemeClr val="tx1">
                    <a:lumMod val="50000"/>
                    <a:lumOff val="50000"/>
                  </a:schemeClr>
                </a:solidFill>
              </a:rPr>
              <a:t> to ensure the census data are high quality, trustworthy and of value</a:t>
            </a:r>
            <a:r>
              <a:rPr lang="en-GB" sz="2800" dirty="0" smtClean="0">
                <a:solidFill>
                  <a:schemeClr val="tx1">
                    <a:lumMod val="50000"/>
                    <a:lumOff val="50000"/>
                  </a:schemeClr>
                </a:solidFill>
              </a:rPr>
              <a:t>.</a:t>
            </a:r>
            <a:endParaRPr lang="en-GB" sz="2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4509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fontScale="90000"/>
          </a:bodyPr>
          <a:lstStyle/>
          <a:p>
            <a:r>
              <a:rPr lang="en-GB" sz="4000" b="1" dirty="0" smtClean="0">
                <a:solidFill>
                  <a:schemeClr val="accent1"/>
                </a:solidFill>
              </a:rPr>
              <a:t>Statistical Quality Assurance Strategy</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92500" lnSpcReduction="20000"/>
          </a:bodyPr>
          <a:lstStyle/>
          <a:p>
            <a:r>
              <a:rPr lang="en-GB" sz="2800" dirty="0">
                <a:solidFill>
                  <a:schemeClr val="tx1">
                    <a:lumMod val="50000"/>
                    <a:lumOff val="50000"/>
                  </a:schemeClr>
                </a:solidFill>
              </a:rPr>
              <a:t>We’ve recently published an updated version of our strategy for statistical quality assurance of the census. </a:t>
            </a:r>
            <a:r>
              <a:rPr lang="en-GB" sz="2800" b="1" dirty="0">
                <a:solidFill>
                  <a:schemeClr val="tx1">
                    <a:lumMod val="50000"/>
                    <a:lumOff val="50000"/>
                  </a:schemeClr>
                </a:solidFill>
              </a:rPr>
              <a:t>Views welcome </a:t>
            </a:r>
            <a:r>
              <a:rPr lang="en-GB" sz="2800" dirty="0">
                <a:solidFill>
                  <a:schemeClr val="tx1">
                    <a:lumMod val="50000"/>
                    <a:lumOff val="50000"/>
                  </a:schemeClr>
                </a:solidFill>
              </a:rPr>
              <a:t>– final version to be published early next year.</a:t>
            </a:r>
          </a:p>
          <a:p>
            <a:endParaRPr lang="en-GB" sz="2800" dirty="0">
              <a:solidFill>
                <a:schemeClr val="tx1">
                  <a:lumMod val="50000"/>
                  <a:lumOff val="50000"/>
                </a:schemeClr>
              </a:solidFill>
            </a:endParaRPr>
          </a:p>
          <a:p>
            <a:r>
              <a:rPr lang="en-GB" sz="2800" dirty="0">
                <a:solidFill>
                  <a:schemeClr val="tx1">
                    <a:lumMod val="50000"/>
                    <a:lumOff val="50000"/>
                  </a:schemeClr>
                </a:solidFill>
              </a:rPr>
              <a:t>Sets out how we will how we will assess and measure the level of quality being achieved throughout the collection and processing of Census data and the production and dissemination of statistical outputs.</a:t>
            </a:r>
          </a:p>
          <a:p>
            <a:endParaRPr lang="en-GB" sz="2800" dirty="0">
              <a:solidFill>
                <a:schemeClr val="tx1">
                  <a:lumMod val="50000"/>
                  <a:lumOff val="50000"/>
                </a:schemeClr>
              </a:solidFill>
            </a:endParaRPr>
          </a:p>
          <a:p>
            <a:r>
              <a:rPr lang="en-GB" sz="2800" dirty="0">
                <a:solidFill>
                  <a:schemeClr val="tx1">
                    <a:lumMod val="50000"/>
                    <a:lumOff val="50000"/>
                  </a:schemeClr>
                </a:solidFill>
                <a:hlinkClick r:id="rId2"/>
              </a:rPr>
              <a:t>https://www.scotlandscensus.gov.uk/documents/pmp006-statistical-quality-assurance-strategy</a:t>
            </a:r>
            <a:r>
              <a:rPr lang="en-GB" sz="2800" dirty="0" smtClean="0">
                <a:solidFill>
                  <a:schemeClr val="tx1">
                    <a:lumMod val="50000"/>
                    <a:lumOff val="50000"/>
                  </a:schemeClr>
                </a:solidFill>
                <a:hlinkClick r:id="rId2"/>
              </a:rPr>
              <a:t>/</a:t>
            </a:r>
            <a:endParaRPr lang="en-GB" sz="2800" dirty="0" smtClean="0">
              <a:solidFill>
                <a:schemeClr val="tx1">
                  <a:lumMod val="50000"/>
                  <a:lumOff val="50000"/>
                </a:schemeClr>
              </a:solidFill>
            </a:endParaRPr>
          </a:p>
          <a:p>
            <a:pPr marL="0" indent="0">
              <a:buNone/>
            </a:pPr>
            <a:endParaRPr lang="en-GB" sz="2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59061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Assurance of Processes</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92500" lnSpcReduction="20000"/>
          </a:bodyPr>
          <a:lstStyle/>
          <a:p>
            <a:r>
              <a:rPr lang="en-GB" sz="2800" dirty="0">
                <a:solidFill>
                  <a:schemeClr val="tx1">
                    <a:lumMod val="50000"/>
                    <a:lumOff val="50000"/>
                  </a:schemeClr>
                </a:solidFill>
              </a:rPr>
              <a:t>We are building secondary QA checks at every step of the Census data journey to check that we are not introducing errors or bias to the data. </a:t>
            </a:r>
          </a:p>
          <a:p>
            <a:endParaRPr lang="en-GB" sz="2800" dirty="0">
              <a:solidFill>
                <a:schemeClr val="tx1">
                  <a:lumMod val="50000"/>
                  <a:lumOff val="50000"/>
                </a:schemeClr>
              </a:solidFill>
            </a:endParaRPr>
          </a:p>
          <a:p>
            <a:r>
              <a:rPr lang="en-GB" sz="2800" dirty="0">
                <a:solidFill>
                  <a:schemeClr val="tx1">
                    <a:lumMod val="50000"/>
                    <a:lumOff val="50000"/>
                  </a:schemeClr>
                </a:solidFill>
              </a:rPr>
              <a:t>This is vital for ensuring appropriate methodologies, including the development of meaningful quality indicators, are in place and being followed.</a:t>
            </a:r>
          </a:p>
          <a:p>
            <a:endParaRPr lang="en-GB" sz="2800" dirty="0">
              <a:solidFill>
                <a:schemeClr val="tx1">
                  <a:lumMod val="50000"/>
                  <a:lumOff val="50000"/>
                </a:schemeClr>
              </a:solidFill>
            </a:endParaRPr>
          </a:p>
          <a:p>
            <a:r>
              <a:rPr lang="en-GB" sz="2800" dirty="0">
                <a:solidFill>
                  <a:schemeClr val="tx1">
                    <a:lumMod val="50000"/>
                    <a:lumOff val="50000"/>
                  </a:schemeClr>
                </a:solidFill>
              </a:rPr>
              <a:t>Running in parallel with census data processing – checks to be done immediately after each process is completed.</a:t>
            </a:r>
          </a:p>
          <a:p>
            <a:endParaRPr lang="en-GB" sz="2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6871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688"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Statistical Quality </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rPr>
              <a:t>AssuranceSta</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2" name="Diagram 1"/>
          <p:cNvGraphicFramePr/>
          <p:nvPr>
            <p:extLst/>
          </p:nvPr>
        </p:nvGraphicFramePr>
        <p:xfrm>
          <a:off x="191344" y="116632"/>
          <a:ext cx="7493001" cy="636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4434" y="6111882"/>
            <a:ext cx="4824536" cy="46166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a:ea typeface="+mn-ea"/>
                <a:cs typeface="+mn-cs"/>
              </a:rPr>
              <a:t>To produce the statistical outputs, supporting information and analysis for release to the public.</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8904312" y="116632"/>
            <a:ext cx="3191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4F81BD">
                    <a:lumMod val="75000"/>
                  </a:srgbClr>
                </a:solidFill>
                <a:effectLst/>
                <a:uLnTx/>
                <a:uFillTx/>
                <a:latin typeface="Calibri"/>
                <a:ea typeface="+mn-ea"/>
                <a:cs typeface="+mn-cs"/>
              </a:rPr>
              <a:t>Statistical Quality Assurance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F81BD">
                    <a:lumMod val="75000"/>
                  </a:srgbClr>
                </a:solidFill>
                <a:effectLst/>
                <a:uLnTx/>
                <a:uFillTx/>
                <a:latin typeface="Calibri"/>
                <a:ea typeface="+mn-ea"/>
                <a:cs typeface="+mn-cs"/>
              </a:rPr>
              <a:t>to prevent, reduce or limit the occurrence of errors and therefore, to get it right first </a:t>
            </a:r>
            <a:r>
              <a:rPr kumimoji="0" lang="en-GB" sz="1800" b="0" i="0" u="none" strike="noStrike" kern="1200" cap="none" spc="0" normalizeH="0" baseline="0" noProof="0" dirty="0" smtClean="0">
                <a:ln>
                  <a:noFill/>
                </a:ln>
                <a:solidFill>
                  <a:srgbClr val="4F81BD">
                    <a:lumMod val="75000"/>
                  </a:srgbClr>
                </a:solidFill>
                <a:effectLst/>
                <a:uLnTx/>
                <a:uFillTx/>
                <a:latin typeface="Calibri"/>
                <a:ea typeface="+mn-ea"/>
                <a:cs typeface="+mn-cs"/>
              </a:rPr>
              <a:t>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4F81BD">
                    <a:lumMod val="75000"/>
                  </a:srgbClr>
                </a:solidFill>
                <a:effectLst/>
                <a:uLnTx/>
                <a:uFillTx/>
                <a:latin typeface="Calibri"/>
                <a:ea typeface="+mn-ea"/>
                <a:cs typeface="+mn-cs"/>
              </a:rPr>
              <a:t>At each step in data journey, perform a secondary level of QA to ensure process has worked correctly.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4F81BD">
                    <a:lumMod val="75000"/>
                  </a:srgbClr>
                </a:solidFill>
                <a:effectLst/>
                <a:uLnTx/>
                <a:uFillTx/>
                <a:latin typeface="Calibri"/>
                <a:ea typeface="+mn-ea"/>
                <a:cs typeface="+mn-cs"/>
              </a:rPr>
              <a:t>Using dashboards to </a:t>
            </a:r>
            <a:r>
              <a:rPr kumimoji="0" lang="en-US" sz="1800" b="0" i="0" u="none" strike="noStrike" kern="1200" cap="none" spc="0" normalizeH="0" baseline="0" noProof="0" dirty="0" err="1" smtClean="0">
                <a:ln>
                  <a:noFill/>
                </a:ln>
                <a:solidFill>
                  <a:srgbClr val="4F81BD">
                    <a:lumMod val="75000"/>
                  </a:srgbClr>
                </a:solidFill>
                <a:effectLst/>
                <a:uLnTx/>
                <a:uFillTx/>
                <a:latin typeface="Calibri"/>
                <a:ea typeface="+mn-ea"/>
                <a:cs typeface="+mn-cs"/>
              </a:rPr>
              <a:t>analyse</a:t>
            </a:r>
            <a:r>
              <a:rPr kumimoji="0" lang="en-US" sz="1800" b="0" i="0" u="none" strike="noStrike" kern="1200" cap="none" spc="0" normalizeH="0" baseline="0" noProof="0" dirty="0" smtClean="0">
                <a:ln>
                  <a:noFill/>
                </a:ln>
                <a:solidFill>
                  <a:srgbClr val="4F81BD">
                    <a:lumMod val="75000"/>
                  </a:srgbClr>
                </a:solidFill>
                <a:effectLst/>
                <a:uLnTx/>
                <a:uFillTx/>
                <a:latin typeface="Calibri"/>
                <a:ea typeface="+mn-ea"/>
                <a:cs typeface="+mn-cs"/>
              </a:rPr>
              <a:t> the data, using thresholds to highlight potential issues.</a:t>
            </a:r>
            <a:endParaRPr kumimoji="0" lang="en-GB" sz="18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7" name="Down Arrow 6"/>
          <p:cNvSpPr/>
          <p:nvPr/>
        </p:nvSpPr>
        <p:spPr>
          <a:xfrm>
            <a:off x="8064896" y="119714"/>
            <a:ext cx="1008112" cy="6624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Left-Right Arrow 7"/>
          <p:cNvSpPr/>
          <p:nvPr/>
        </p:nvSpPr>
        <p:spPr>
          <a:xfrm>
            <a:off x="7678970" y="332656"/>
            <a:ext cx="577270"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Left-Right Arrow 8"/>
          <p:cNvSpPr/>
          <p:nvPr/>
        </p:nvSpPr>
        <p:spPr>
          <a:xfrm>
            <a:off x="7689349" y="881336"/>
            <a:ext cx="577270"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Left-Right Arrow 9"/>
          <p:cNvSpPr/>
          <p:nvPr/>
        </p:nvSpPr>
        <p:spPr>
          <a:xfrm>
            <a:off x="7689349" y="1556792"/>
            <a:ext cx="577270"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Left-Right Arrow 10"/>
          <p:cNvSpPr/>
          <p:nvPr/>
        </p:nvSpPr>
        <p:spPr>
          <a:xfrm>
            <a:off x="7678970" y="2232248"/>
            <a:ext cx="577270"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Left-Right Arrow 11"/>
          <p:cNvSpPr/>
          <p:nvPr/>
        </p:nvSpPr>
        <p:spPr>
          <a:xfrm>
            <a:off x="7678367" y="2943973"/>
            <a:ext cx="577270"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Left-Right Arrow 12"/>
          <p:cNvSpPr/>
          <p:nvPr/>
        </p:nvSpPr>
        <p:spPr>
          <a:xfrm>
            <a:off x="7699125" y="3597789"/>
            <a:ext cx="577270"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Left-Right Arrow 13"/>
          <p:cNvSpPr/>
          <p:nvPr/>
        </p:nvSpPr>
        <p:spPr>
          <a:xfrm>
            <a:off x="7700476" y="4253464"/>
            <a:ext cx="577270"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Left-Right Arrow 14"/>
          <p:cNvSpPr/>
          <p:nvPr/>
        </p:nvSpPr>
        <p:spPr>
          <a:xfrm>
            <a:off x="7700428" y="4900057"/>
            <a:ext cx="577270"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Left-Right Arrow 15"/>
          <p:cNvSpPr/>
          <p:nvPr/>
        </p:nvSpPr>
        <p:spPr>
          <a:xfrm>
            <a:off x="7699125" y="5555290"/>
            <a:ext cx="577270"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Left-Right Arrow 16"/>
          <p:cNvSpPr/>
          <p:nvPr/>
        </p:nvSpPr>
        <p:spPr>
          <a:xfrm>
            <a:off x="7699125" y="6314242"/>
            <a:ext cx="413099" cy="16509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642501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Validation of Population Estimates</a:t>
            </a:r>
            <a:endParaRPr lang="en-GB" sz="4000" b="1" dirty="0">
              <a:solidFill>
                <a:schemeClr val="accent1"/>
              </a:solidFill>
            </a:endParaRPr>
          </a:p>
        </p:txBody>
      </p:sp>
      <p:sp>
        <p:nvSpPr>
          <p:cNvPr id="3" name="Content Placeholder 2"/>
          <p:cNvSpPr>
            <a:spLocks noGrp="1"/>
          </p:cNvSpPr>
          <p:nvPr>
            <p:ph idx="1"/>
          </p:nvPr>
        </p:nvSpPr>
        <p:spPr>
          <a:xfrm>
            <a:off x="609601" y="1430682"/>
            <a:ext cx="7491662" cy="3904889"/>
          </a:xfrm>
        </p:spPr>
        <p:txBody>
          <a:bodyPr>
            <a:normAutofit fontScale="92500" lnSpcReduction="10000"/>
          </a:bodyPr>
          <a:lstStyle/>
          <a:p>
            <a:r>
              <a:rPr lang="en-GB" sz="2800" dirty="0">
                <a:solidFill>
                  <a:schemeClr val="tx1">
                    <a:lumMod val="50000"/>
                    <a:lumOff val="50000"/>
                  </a:schemeClr>
                </a:solidFill>
              </a:rPr>
              <a:t>After Estimation and Adjustment steps in data processing, we will use independent data sources to check that our National and Local Authority population estimates are accurate.</a:t>
            </a:r>
          </a:p>
          <a:p>
            <a:endParaRPr lang="en-GB" sz="2800" dirty="0">
              <a:solidFill>
                <a:schemeClr val="tx1">
                  <a:lumMod val="50000"/>
                  <a:lumOff val="50000"/>
                </a:schemeClr>
              </a:solidFill>
            </a:endParaRPr>
          </a:p>
          <a:p>
            <a:r>
              <a:rPr lang="en-GB" sz="2800" dirty="0">
                <a:solidFill>
                  <a:schemeClr val="tx1">
                    <a:lumMod val="50000"/>
                    <a:lumOff val="50000"/>
                  </a:schemeClr>
                </a:solidFill>
              </a:rPr>
              <a:t>Quality Assurance Panels with local authorities for QA in secure setting prior to first outputs.</a:t>
            </a:r>
          </a:p>
          <a:p>
            <a:endParaRPr lang="en-GB" sz="2800" dirty="0">
              <a:solidFill>
                <a:schemeClr val="tx1">
                  <a:lumMod val="50000"/>
                  <a:lumOff val="50000"/>
                </a:schemeClr>
              </a:solidFill>
            </a:endParaRPr>
          </a:p>
          <a:p>
            <a:r>
              <a:rPr lang="en-GB" sz="2800" dirty="0">
                <a:solidFill>
                  <a:schemeClr val="tx1">
                    <a:lumMod val="50000"/>
                    <a:lumOff val="50000"/>
                  </a:schemeClr>
                </a:solidFill>
              </a:rPr>
              <a:t>All before first outputs in March 2023</a:t>
            </a:r>
            <a:r>
              <a:rPr lang="en-GB" sz="2800" dirty="0" smtClean="0">
                <a:solidFill>
                  <a:schemeClr val="tx1">
                    <a:lumMod val="50000"/>
                    <a:lumOff val="50000"/>
                  </a:schemeClr>
                </a:solidFill>
              </a:rPr>
              <a:t>.</a:t>
            </a:r>
            <a:endParaRPr lang="en-GB" sz="2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101262" y="1112902"/>
            <a:ext cx="3481137" cy="4132838"/>
          </a:xfrm>
          <a:prstGeom prst="rect">
            <a:avLst/>
          </a:prstGeom>
        </p:spPr>
      </p:pic>
    </p:spTree>
    <p:extLst>
      <p:ext uri="{BB962C8B-B14F-4D97-AF65-F5344CB8AC3E}">
        <p14:creationId xmlns:p14="http://schemas.microsoft.com/office/powerpoint/2010/main" val="3610660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85988" y="1207182"/>
            <a:ext cx="10220023" cy="1470025"/>
          </a:xfrm>
        </p:spPr>
        <p:txBody>
          <a:bodyPr/>
          <a:lstStyle/>
          <a:p>
            <a:r>
              <a:rPr lang="en-GB" b="1" dirty="0" smtClean="0">
                <a:solidFill>
                  <a:schemeClr val="bg1"/>
                </a:solidFill>
              </a:rPr>
              <a:t>SDC and Outputs</a:t>
            </a:r>
            <a:endParaRPr lang="en-GB" b="1" dirty="0">
              <a:solidFill>
                <a:schemeClr val="bg1"/>
              </a:solidFill>
            </a:endParaRPr>
          </a:p>
        </p:txBody>
      </p:sp>
      <p:sp>
        <p:nvSpPr>
          <p:cNvPr id="7" name="Rectangle 6"/>
          <p:cNvSpPr/>
          <p:nvPr/>
        </p:nvSpPr>
        <p:spPr>
          <a:xfrm>
            <a:off x="2576943" y="2677207"/>
            <a:ext cx="7038111"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4F81BD"/>
                </a:solidFill>
                <a:effectLst/>
                <a:uLnTx/>
                <a:uFillTx/>
                <a:latin typeface="Calibri"/>
                <a:ea typeface="+mn-ea"/>
                <a:cs typeface="+mn-cs"/>
              </a:rPr>
              <a:t>Enumeration Strategy</a:t>
            </a:r>
            <a:endParaRPr kumimoji="0" lang="en-GB"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9254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Validation of Population Estimates</a:t>
            </a:r>
            <a:endParaRPr lang="en-GB" sz="4000" b="1" dirty="0">
              <a:solidFill>
                <a:schemeClr val="accent1"/>
              </a:solidFill>
            </a:endParaRPr>
          </a:p>
        </p:txBody>
      </p:sp>
      <p:sp>
        <p:nvSpPr>
          <p:cNvPr id="3" name="Content Placeholder 2"/>
          <p:cNvSpPr>
            <a:spLocks noGrp="1"/>
          </p:cNvSpPr>
          <p:nvPr>
            <p:ph idx="1"/>
          </p:nvPr>
        </p:nvSpPr>
        <p:spPr>
          <a:xfrm>
            <a:off x="609601" y="1430682"/>
            <a:ext cx="7491662" cy="3904889"/>
          </a:xfrm>
        </p:spPr>
        <p:txBody>
          <a:bodyPr>
            <a:normAutofit fontScale="92500" lnSpcReduction="20000"/>
          </a:bodyPr>
          <a:lstStyle/>
          <a:p>
            <a:r>
              <a:rPr lang="en-GB" sz="2800" dirty="0">
                <a:solidFill>
                  <a:schemeClr val="tx1">
                    <a:lumMod val="50000"/>
                    <a:lumOff val="50000"/>
                  </a:schemeClr>
                </a:solidFill>
              </a:rPr>
              <a:t>Topic-based analysis - comparing our topic-based population estimates to other data.</a:t>
            </a:r>
          </a:p>
          <a:p>
            <a:endParaRPr lang="en-GB" sz="2800" dirty="0">
              <a:solidFill>
                <a:schemeClr val="tx1">
                  <a:lumMod val="50000"/>
                  <a:lumOff val="50000"/>
                </a:schemeClr>
              </a:solidFill>
            </a:endParaRPr>
          </a:p>
          <a:p>
            <a:r>
              <a:rPr lang="en-GB" sz="2800" dirty="0">
                <a:solidFill>
                  <a:schemeClr val="tx1">
                    <a:lumMod val="50000"/>
                    <a:lumOff val="50000"/>
                  </a:schemeClr>
                </a:solidFill>
              </a:rPr>
              <a:t>We will use independent data sources to check that our topic based population distributions are accurate.</a:t>
            </a:r>
          </a:p>
          <a:p>
            <a:endParaRPr lang="en-GB" sz="2800" dirty="0">
              <a:solidFill>
                <a:schemeClr val="tx1">
                  <a:lumMod val="50000"/>
                  <a:lumOff val="50000"/>
                </a:schemeClr>
              </a:solidFill>
            </a:endParaRPr>
          </a:p>
          <a:p>
            <a:r>
              <a:rPr lang="en-GB" sz="2800" dirty="0">
                <a:solidFill>
                  <a:schemeClr val="tx1">
                    <a:lumMod val="50000"/>
                    <a:lumOff val="50000"/>
                  </a:schemeClr>
                </a:solidFill>
              </a:rPr>
              <a:t>Quality Assurance of Administrative Data (</a:t>
            </a:r>
            <a:r>
              <a:rPr lang="en-GB" sz="2800" dirty="0" err="1">
                <a:solidFill>
                  <a:schemeClr val="tx1">
                    <a:lumMod val="50000"/>
                    <a:lumOff val="50000"/>
                  </a:schemeClr>
                </a:solidFill>
              </a:rPr>
              <a:t>QAADs</a:t>
            </a:r>
            <a:r>
              <a:rPr lang="en-GB" sz="2800" dirty="0">
                <a:solidFill>
                  <a:schemeClr val="tx1">
                    <a:lumMod val="50000"/>
                    <a:lumOff val="50000"/>
                  </a:schemeClr>
                </a:solidFill>
              </a:rPr>
              <a:t>) documents will be produced for each data source.</a:t>
            </a:r>
          </a:p>
          <a:p>
            <a:pPr marL="0" indent="0">
              <a:buNone/>
            </a:pPr>
            <a:endParaRPr lang="en-GB" sz="2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101262" y="1112902"/>
            <a:ext cx="3481137" cy="4132838"/>
          </a:xfrm>
          <a:prstGeom prst="rect">
            <a:avLst/>
          </a:prstGeom>
        </p:spPr>
      </p:pic>
    </p:spTree>
    <p:extLst>
      <p:ext uri="{BB962C8B-B14F-4D97-AF65-F5344CB8AC3E}">
        <p14:creationId xmlns:p14="http://schemas.microsoft.com/office/powerpoint/2010/main" val="1785002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Validation of Population Estimates</a:t>
            </a:r>
            <a:endParaRPr lang="en-GB" sz="4000" b="1" dirty="0">
              <a:solidFill>
                <a:schemeClr val="accent1"/>
              </a:solidFill>
            </a:endParaRPr>
          </a:p>
        </p:txBody>
      </p:sp>
      <p:sp>
        <p:nvSpPr>
          <p:cNvPr id="3" name="Content Placeholder 2"/>
          <p:cNvSpPr>
            <a:spLocks noGrp="1"/>
          </p:cNvSpPr>
          <p:nvPr>
            <p:ph idx="1"/>
          </p:nvPr>
        </p:nvSpPr>
        <p:spPr>
          <a:xfrm>
            <a:off x="609601" y="1430682"/>
            <a:ext cx="7491662" cy="3904889"/>
          </a:xfrm>
        </p:spPr>
        <p:txBody>
          <a:bodyPr>
            <a:normAutofit fontScale="92500"/>
          </a:bodyPr>
          <a:lstStyle/>
          <a:p>
            <a:r>
              <a:rPr lang="en-GB" sz="2800" dirty="0">
                <a:solidFill>
                  <a:schemeClr val="tx1">
                    <a:lumMod val="50000"/>
                    <a:lumOff val="50000"/>
                  </a:schemeClr>
                </a:solidFill>
              </a:rPr>
              <a:t>We will use aggregate level data sources for some topic areas - e.g. Census Household Topic Questions will be compared with the Scottish Household Survey and the Scottish House Condition Survey where possible.</a:t>
            </a:r>
          </a:p>
          <a:p>
            <a:endParaRPr lang="en-GB" sz="2800" dirty="0">
              <a:solidFill>
                <a:schemeClr val="tx1">
                  <a:lumMod val="50000"/>
                  <a:lumOff val="50000"/>
                </a:schemeClr>
              </a:solidFill>
            </a:endParaRPr>
          </a:p>
          <a:p>
            <a:r>
              <a:rPr lang="en-GB" sz="2800" dirty="0">
                <a:solidFill>
                  <a:schemeClr val="tx1">
                    <a:lumMod val="50000"/>
                    <a:lumOff val="50000"/>
                  </a:schemeClr>
                </a:solidFill>
              </a:rPr>
              <a:t>While for other areas, individual-level data sources will be used to validate the census results</a:t>
            </a:r>
          </a:p>
          <a:p>
            <a:endParaRPr lang="en-GB" sz="2800" dirty="0">
              <a:solidFill>
                <a:schemeClr val="tx1">
                  <a:lumMod val="50000"/>
                  <a:lumOff val="50000"/>
                </a:schemeClr>
              </a:solidFill>
            </a:endParaRPr>
          </a:p>
          <a:p>
            <a:endParaRPr lang="en-GB" sz="2800" dirty="0">
              <a:solidFill>
                <a:schemeClr val="tx1">
                  <a:lumMod val="50000"/>
                  <a:lumOff val="50000"/>
                </a:schemeClr>
              </a:solidFill>
            </a:endParaRPr>
          </a:p>
          <a:p>
            <a:endParaRPr lang="en-GB" sz="2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101262" y="1112902"/>
            <a:ext cx="3481137" cy="4132838"/>
          </a:xfrm>
          <a:prstGeom prst="rect">
            <a:avLst/>
          </a:prstGeom>
        </p:spPr>
      </p:pic>
    </p:spTree>
    <p:extLst>
      <p:ext uri="{BB962C8B-B14F-4D97-AF65-F5344CB8AC3E}">
        <p14:creationId xmlns:p14="http://schemas.microsoft.com/office/powerpoint/2010/main" val="37695933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Validation of Population Estimates</a:t>
            </a:r>
            <a:endParaRPr lang="en-GB" sz="4000" b="1" dirty="0">
              <a:solidFill>
                <a:schemeClr val="accent1"/>
              </a:solidFill>
            </a:endParaRPr>
          </a:p>
        </p:txBody>
      </p:sp>
      <p:sp>
        <p:nvSpPr>
          <p:cNvPr id="3" name="Content Placeholder 2"/>
          <p:cNvSpPr>
            <a:spLocks noGrp="1"/>
          </p:cNvSpPr>
          <p:nvPr>
            <p:ph idx="1"/>
          </p:nvPr>
        </p:nvSpPr>
        <p:spPr>
          <a:xfrm>
            <a:off x="609601" y="1430682"/>
            <a:ext cx="7491662" cy="3904889"/>
          </a:xfrm>
        </p:spPr>
        <p:txBody>
          <a:bodyPr>
            <a:normAutofit fontScale="77500" lnSpcReduction="20000"/>
          </a:bodyPr>
          <a:lstStyle/>
          <a:p>
            <a:r>
              <a:rPr lang="en-GB" sz="2800" dirty="0">
                <a:solidFill>
                  <a:schemeClr val="tx1">
                    <a:lumMod val="50000"/>
                    <a:lumOff val="50000"/>
                  </a:schemeClr>
                </a:solidFill>
              </a:rPr>
              <a:t>Use of individual data to quality assure the census is new to 2022.</a:t>
            </a:r>
          </a:p>
          <a:p>
            <a:r>
              <a:rPr lang="en-GB" sz="2800" dirty="0">
                <a:solidFill>
                  <a:schemeClr val="tx1">
                    <a:lumMod val="50000"/>
                    <a:lumOff val="50000"/>
                  </a:schemeClr>
                </a:solidFill>
              </a:rPr>
              <a:t>The data is only being used to quality assurance NOT augment the census.</a:t>
            </a:r>
          </a:p>
          <a:p>
            <a:r>
              <a:rPr lang="en-GB" sz="2800" dirty="0">
                <a:solidFill>
                  <a:schemeClr val="tx1">
                    <a:lumMod val="50000"/>
                    <a:lumOff val="50000"/>
                  </a:schemeClr>
                </a:solidFill>
              </a:rPr>
              <a:t>Governance and security procedures needed were sought and approved.</a:t>
            </a:r>
          </a:p>
          <a:p>
            <a:r>
              <a:rPr lang="en-GB" sz="2800" dirty="0">
                <a:solidFill>
                  <a:schemeClr val="tx1">
                    <a:lumMod val="50000"/>
                    <a:lumOff val="50000"/>
                  </a:schemeClr>
                </a:solidFill>
              </a:rPr>
              <a:t>Methodologies using admin data were piloted in the statistical rehearsal 2020. All findings were submitted to </a:t>
            </a:r>
            <a:r>
              <a:rPr lang="en-GB" sz="2800" dirty="0" err="1">
                <a:solidFill>
                  <a:schemeClr val="tx1">
                    <a:lumMod val="50000"/>
                    <a:lumOff val="50000"/>
                  </a:schemeClr>
                </a:solidFill>
              </a:rPr>
              <a:t>EMAPs</a:t>
            </a:r>
            <a:r>
              <a:rPr lang="en-GB" sz="2800" dirty="0">
                <a:solidFill>
                  <a:schemeClr val="tx1">
                    <a:lumMod val="50000"/>
                    <a:lumOff val="50000"/>
                  </a:schemeClr>
                </a:solidFill>
              </a:rPr>
              <a:t> for review and publication.</a:t>
            </a:r>
          </a:p>
          <a:p>
            <a:r>
              <a:rPr lang="en-GB" sz="2800" dirty="0">
                <a:solidFill>
                  <a:schemeClr val="tx1">
                    <a:lumMod val="50000"/>
                    <a:lumOff val="50000"/>
                  </a:schemeClr>
                </a:solidFill>
              </a:rPr>
              <a:t>These new methodologies were more successful at identifying duplicate entries, retaining genuine records and improving imputation for missing dates of birth</a:t>
            </a:r>
            <a:r>
              <a:rPr lang="en-GB" sz="2800" dirty="0" smtClean="0">
                <a:solidFill>
                  <a:schemeClr val="tx1">
                    <a:lumMod val="50000"/>
                    <a:lumOff val="50000"/>
                  </a:schemeClr>
                </a:solidFill>
              </a:rPr>
              <a:t>.</a:t>
            </a:r>
            <a:endParaRPr lang="en-GB" sz="2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101262" y="1112902"/>
            <a:ext cx="3481137" cy="4132838"/>
          </a:xfrm>
          <a:prstGeom prst="rect">
            <a:avLst/>
          </a:prstGeom>
        </p:spPr>
      </p:pic>
    </p:spTree>
    <p:extLst>
      <p:ext uri="{BB962C8B-B14F-4D97-AF65-F5344CB8AC3E}">
        <p14:creationId xmlns:p14="http://schemas.microsoft.com/office/powerpoint/2010/main" val="24759988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Census Quality Survey (</a:t>
            </a:r>
            <a:r>
              <a:rPr lang="en-GB" sz="4000" b="1" dirty="0" err="1" smtClean="0">
                <a:solidFill>
                  <a:schemeClr val="accent1"/>
                </a:solidFill>
              </a:rPr>
              <a:t>CQS</a:t>
            </a:r>
            <a:r>
              <a:rPr lang="en-GB" sz="4000" b="1" dirty="0" smtClean="0">
                <a:solidFill>
                  <a:schemeClr val="accent1"/>
                </a:solidFill>
              </a:rPr>
              <a:t>)</a:t>
            </a:r>
            <a:endParaRPr lang="en-GB" sz="4000" b="1" dirty="0">
              <a:solidFill>
                <a:schemeClr val="accent1"/>
              </a:solidFill>
            </a:endParaRPr>
          </a:p>
        </p:txBody>
      </p:sp>
      <p:sp>
        <p:nvSpPr>
          <p:cNvPr id="3" name="Content Placeholder 2"/>
          <p:cNvSpPr>
            <a:spLocks noGrp="1"/>
          </p:cNvSpPr>
          <p:nvPr>
            <p:ph idx="1"/>
          </p:nvPr>
        </p:nvSpPr>
        <p:spPr>
          <a:xfrm>
            <a:off x="609601" y="1430682"/>
            <a:ext cx="10881672" cy="3904889"/>
          </a:xfrm>
        </p:spPr>
        <p:txBody>
          <a:bodyPr>
            <a:normAutofit fontScale="85000" lnSpcReduction="20000"/>
          </a:bodyPr>
          <a:lstStyle/>
          <a:p>
            <a:r>
              <a:rPr lang="en-GB" sz="2800" dirty="0">
                <a:solidFill>
                  <a:schemeClr val="tx1">
                    <a:lumMod val="50000"/>
                    <a:lumOff val="50000"/>
                  </a:schemeClr>
                </a:solidFill>
              </a:rPr>
              <a:t>Historically the Census Quality Survey (</a:t>
            </a:r>
            <a:r>
              <a:rPr lang="en-GB" sz="2800" dirty="0" err="1">
                <a:solidFill>
                  <a:schemeClr val="tx1">
                    <a:lumMod val="50000"/>
                    <a:lumOff val="50000"/>
                  </a:schemeClr>
                </a:solidFill>
              </a:rPr>
              <a:t>CQS</a:t>
            </a:r>
            <a:r>
              <a:rPr lang="en-GB" sz="2800" dirty="0">
                <a:solidFill>
                  <a:schemeClr val="tx1">
                    <a:lumMod val="50000"/>
                    <a:lumOff val="50000"/>
                  </a:schemeClr>
                </a:solidFill>
              </a:rPr>
              <a:t>) was a voluntary survey carried out across Scotland eight weeks after the census day. It aimed to capture the differences between responses in Census compared to the </a:t>
            </a:r>
            <a:r>
              <a:rPr lang="en-GB" sz="2800" dirty="0" err="1">
                <a:solidFill>
                  <a:schemeClr val="tx1">
                    <a:lumMod val="50000"/>
                    <a:lumOff val="50000"/>
                  </a:schemeClr>
                </a:solidFill>
              </a:rPr>
              <a:t>CQS</a:t>
            </a:r>
            <a:r>
              <a:rPr lang="en-GB" sz="2800" dirty="0">
                <a:solidFill>
                  <a:schemeClr val="tx1">
                    <a:lumMod val="50000"/>
                    <a:lumOff val="50000"/>
                  </a:schemeClr>
                </a:solidFill>
              </a:rPr>
              <a:t>.</a:t>
            </a:r>
          </a:p>
          <a:p>
            <a:r>
              <a:rPr lang="en-GB" sz="2800" dirty="0">
                <a:solidFill>
                  <a:schemeClr val="tx1">
                    <a:lumMod val="50000"/>
                    <a:lumOff val="50000"/>
                  </a:schemeClr>
                </a:solidFill>
              </a:rPr>
              <a:t>However, for Scotland’s Census 2022 we have changed our approach and we will not carry out a </a:t>
            </a:r>
            <a:r>
              <a:rPr lang="en-GB" sz="2800" dirty="0" err="1">
                <a:solidFill>
                  <a:schemeClr val="tx1">
                    <a:lumMod val="50000"/>
                    <a:lumOff val="50000"/>
                  </a:schemeClr>
                </a:solidFill>
              </a:rPr>
              <a:t>CQS</a:t>
            </a:r>
            <a:r>
              <a:rPr lang="en-GB" sz="2800" dirty="0">
                <a:solidFill>
                  <a:schemeClr val="tx1">
                    <a:lumMod val="50000"/>
                    <a:lumOff val="50000"/>
                  </a:schemeClr>
                </a:solidFill>
              </a:rPr>
              <a:t> in the traditional way. Instead we will use alternative data quality measures which offer robust and extensive assurance that Scotland’s Census 2022 produces high quality data and is of value to the people of Scotland.</a:t>
            </a:r>
          </a:p>
          <a:p>
            <a:r>
              <a:rPr lang="en-GB" sz="2800" dirty="0">
                <a:solidFill>
                  <a:schemeClr val="tx1">
                    <a:lumMod val="50000"/>
                    <a:lumOff val="50000"/>
                  </a:schemeClr>
                </a:solidFill>
              </a:rPr>
              <a:t>We have developed additional quality assurance processes that significantly improve our approach to ensure Census data is high quality. The new approach we have adopted relies on the robustness, quality and value of existing statistical quality assurance processes</a:t>
            </a:r>
            <a:r>
              <a:rPr lang="en-GB" sz="2800" dirty="0" smtClean="0">
                <a:solidFill>
                  <a:schemeClr val="tx1">
                    <a:lumMod val="50000"/>
                    <a:lumOff val="50000"/>
                  </a:schemeClr>
                </a:solidFill>
              </a:rPr>
              <a:t>.</a:t>
            </a:r>
            <a:endParaRPr lang="en-GB" sz="2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9448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National Statistics Accreditation</a:t>
            </a:r>
            <a:endParaRPr lang="en-GB" sz="4000" b="1" dirty="0">
              <a:solidFill>
                <a:schemeClr val="accent1"/>
              </a:solidFill>
            </a:endParaRPr>
          </a:p>
        </p:txBody>
      </p:sp>
      <p:sp>
        <p:nvSpPr>
          <p:cNvPr id="3" name="Content Placeholder 2"/>
          <p:cNvSpPr>
            <a:spLocks noGrp="1"/>
          </p:cNvSpPr>
          <p:nvPr>
            <p:ph idx="1"/>
          </p:nvPr>
        </p:nvSpPr>
        <p:spPr>
          <a:xfrm>
            <a:off x="609601" y="1430682"/>
            <a:ext cx="10881672" cy="3904889"/>
          </a:xfrm>
        </p:spPr>
        <p:txBody>
          <a:bodyPr>
            <a:normAutofit fontScale="77500" lnSpcReduction="20000"/>
          </a:bodyPr>
          <a:lstStyle/>
          <a:p>
            <a:r>
              <a:rPr lang="en-GB" sz="2800" dirty="0">
                <a:solidFill>
                  <a:schemeClr val="tx1">
                    <a:lumMod val="50000"/>
                    <a:lumOff val="50000"/>
                  </a:schemeClr>
                </a:solidFill>
              </a:rPr>
              <a:t>We have a responsibility to ensure the results of the 2022 Census in Scotland are correct, accurate and adhere to the Code of Practice for Statistics as determined by the UK Statistics Authority.</a:t>
            </a:r>
          </a:p>
          <a:p>
            <a:r>
              <a:rPr lang="en-GB" sz="2800" dirty="0">
                <a:solidFill>
                  <a:schemeClr val="tx1">
                    <a:lumMod val="50000"/>
                    <a:lumOff val="50000"/>
                  </a:schemeClr>
                </a:solidFill>
              </a:rPr>
              <a:t>Published </a:t>
            </a:r>
            <a:r>
              <a:rPr lang="en-GB" sz="2800" u="sng" dirty="0">
                <a:solidFill>
                  <a:srgbClr val="0071BB"/>
                </a:solidFill>
                <a:ea typeface="Times New Roman" panose="02020603050405020304" pitchFamily="18" charset="0"/>
                <a:hlinkClick r:id="rId2"/>
              </a:rPr>
              <a:t>How the National Records of Scotland is ensuring Census 2021 is trustworthy, high quality and of value to users</a:t>
            </a:r>
            <a:r>
              <a:rPr lang="en-GB" sz="2800" dirty="0" smtClean="0">
                <a:solidFill>
                  <a:schemeClr val="tx1">
                    <a:lumMod val="50000"/>
                    <a:lumOff val="50000"/>
                  </a:schemeClr>
                </a:solidFill>
              </a:rPr>
              <a:t> </a:t>
            </a:r>
            <a:r>
              <a:rPr lang="en-GB" sz="2800" dirty="0">
                <a:solidFill>
                  <a:schemeClr val="tx1">
                    <a:lumMod val="50000"/>
                    <a:lumOff val="50000"/>
                  </a:schemeClr>
                </a:solidFill>
              </a:rPr>
              <a:t>report in June 2019. Working on addressing actionable findings identified by </a:t>
            </a:r>
            <a:r>
              <a:rPr lang="en-GB" sz="2800" dirty="0" err="1">
                <a:solidFill>
                  <a:schemeClr val="tx1">
                    <a:lumMod val="50000"/>
                    <a:lumOff val="50000"/>
                  </a:schemeClr>
                </a:solidFill>
              </a:rPr>
              <a:t>OSR</a:t>
            </a:r>
            <a:r>
              <a:rPr lang="en-GB" sz="2800" dirty="0">
                <a:solidFill>
                  <a:schemeClr val="tx1">
                    <a:lumMod val="50000"/>
                    <a:lumOff val="50000"/>
                  </a:schemeClr>
                </a:solidFill>
              </a:rPr>
              <a:t> – will publish phase 2 report in early 2022.</a:t>
            </a:r>
          </a:p>
          <a:p>
            <a:r>
              <a:rPr lang="en-GB" sz="2800" dirty="0">
                <a:solidFill>
                  <a:schemeClr val="tx1">
                    <a:lumMod val="50000"/>
                    <a:lumOff val="50000"/>
                  </a:schemeClr>
                </a:solidFill>
              </a:rPr>
              <a:t>The </a:t>
            </a:r>
            <a:r>
              <a:rPr lang="en-GB" sz="2800" dirty="0" err="1">
                <a:solidFill>
                  <a:schemeClr val="tx1">
                    <a:lumMod val="50000"/>
                    <a:lumOff val="50000"/>
                  </a:schemeClr>
                </a:solidFill>
              </a:rPr>
              <a:t>OSR</a:t>
            </a:r>
            <a:r>
              <a:rPr lang="en-GB" sz="2800" dirty="0">
                <a:solidFill>
                  <a:schemeClr val="tx1">
                    <a:lumMod val="50000"/>
                    <a:lumOff val="50000"/>
                  </a:schemeClr>
                </a:solidFill>
              </a:rPr>
              <a:t> will also consider evidence from a variety of sources including its own research, information we at NRS have given them and, importantly, feedback from users and stakeholders connected with the census. Capturing the views of users and potential users forms an important part of </a:t>
            </a:r>
            <a:r>
              <a:rPr lang="en-GB" sz="2800" dirty="0" err="1">
                <a:solidFill>
                  <a:schemeClr val="tx1">
                    <a:lumMod val="50000"/>
                    <a:lumOff val="50000"/>
                  </a:schemeClr>
                </a:solidFill>
              </a:rPr>
              <a:t>OSR’s</a:t>
            </a:r>
            <a:r>
              <a:rPr lang="en-GB" sz="2800" dirty="0">
                <a:solidFill>
                  <a:schemeClr val="tx1">
                    <a:lumMod val="50000"/>
                    <a:lumOff val="50000"/>
                  </a:schemeClr>
                </a:solidFill>
              </a:rPr>
              <a:t> judgement about the statistics, including how they could be improved. If you would like to comment or speak to </a:t>
            </a:r>
            <a:r>
              <a:rPr lang="en-GB" sz="2800" dirty="0" err="1">
                <a:solidFill>
                  <a:schemeClr val="tx1">
                    <a:lumMod val="50000"/>
                    <a:lumOff val="50000"/>
                  </a:schemeClr>
                </a:solidFill>
              </a:rPr>
              <a:t>OSR</a:t>
            </a:r>
            <a:r>
              <a:rPr lang="en-GB" sz="2800" dirty="0">
                <a:solidFill>
                  <a:schemeClr val="tx1">
                    <a:lumMod val="50000"/>
                    <a:lumOff val="50000"/>
                  </a:schemeClr>
                </a:solidFill>
              </a:rPr>
              <a:t>, please see </a:t>
            </a:r>
            <a:r>
              <a:rPr lang="en-GB" sz="2800" u="sng" dirty="0">
                <a:solidFill>
                  <a:srgbClr val="0071BB"/>
                </a:solidFill>
                <a:ea typeface="Times New Roman" panose="02020603050405020304" pitchFamily="18" charset="0"/>
                <a:hlinkClick r:id="rId3"/>
              </a:rPr>
              <a:t>detail of the assessment</a:t>
            </a:r>
            <a:r>
              <a:rPr lang="en-GB" sz="2800" dirty="0">
                <a:solidFill>
                  <a:srgbClr val="323232"/>
                </a:solidFill>
                <a:ea typeface="Times New Roman" panose="02020603050405020304" pitchFamily="18" charset="0"/>
              </a:rPr>
              <a:t> </a:t>
            </a:r>
            <a:r>
              <a:rPr lang="en-GB" sz="2800" dirty="0" smtClean="0">
                <a:solidFill>
                  <a:schemeClr val="tx1">
                    <a:lumMod val="50000"/>
                    <a:lumOff val="50000"/>
                  </a:schemeClr>
                </a:solidFill>
              </a:rPr>
              <a:t>on </a:t>
            </a:r>
            <a:r>
              <a:rPr lang="en-GB" sz="2800" dirty="0">
                <a:solidFill>
                  <a:schemeClr val="tx1">
                    <a:lumMod val="50000"/>
                    <a:lumOff val="50000"/>
                  </a:schemeClr>
                </a:solidFill>
              </a:rPr>
              <a:t>its website</a:t>
            </a:r>
            <a:r>
              <a:rPr lang="en-GB" sz="2800" dirty="0" smtClean="0">
                <a:solidFill>
                  <a:schemeClr val="tx1">
                    <a:lumMod val="50000"/>
                    <a:lumOff val="50000"/>
                  </a:schemeClr>
                </a:solidFill>
              </a:rPr>
              <a:t>.</a:t>
            </a:r>
            <a:endParaRPr lang="en-GB" sz="2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38545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6124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ctrTitle"/>
          </p:nvPr>
        </p:nvSpPr>
        <p:spPr>
          <a:xfrm>
            <a:off x="985988" y="1468439"/>
            <a:ext cx="10220023" cy="1470025"/>
          </a:xfrm>
        </p:spPr>
        <p:txBody>
          <a:bodyPr/>
          <a:lstStyle/>
          <a:p>
            <a:r>
              <a:rPr lang="en-GB" b="1" dirty="0" smtClean="0">
                <a:solidFill>
                  <a:schemeClr val="bg1"/>
                </a:solidFill>
              </a:rPr>
              <a:t>Statistical Disclosure Control (</a:t>
            </a:r>
            <a:r>
              <a:rPr lang="en-GB" b="1" dirty="0" smtClean="0">
                <a:solidFill>
                  <a:schemeClr val="bg1"/>
                </a:solidFill>
              </a:rPr>
              <a:t>SDC) </a:t>
            </a:r>
            <a:r>
              <a:rPr lang="en-GB" b="1" dirty="0" smtClean="0">
                <a:solidFill>
                  <a:schemeClr val="bg1"/>
                </a:solidFill>
              </a:rPr>
              <a:t>and Outputs</a:t>
            </a:r>
            <a:endParaRPr lang="en-GB" b="1" dirty="0">
              <a:solidFill>
                <a:schemeClr val="bg1"/>
              </a:solidFill>
            </a:endParaRPr>
          </a:p>
        </p:txBody>
      </p:sp>
      <p:sp>
        <p:nvSpPr>
          <p:cNvPr id="6" name="Subtitle 4"/>
          <p:cNvSpPr txBox="1">
            <a:spLocks/>
          </p:cNvSpPr>
          <p:nvPr/>
        </p:nvSpPr>
        <p:spPr>
          <a:xfrm>
            <a:off x="1606018" y="4005064"/>
            <a:ext cx="8534400" cy="7297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924342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SDC &amp; Outputs Update</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a:bodyPr>
          <a:lstStyle/>
          <a:p>
            <a:r>
              <a:rPr lang="en-GB" sz="3600" dirty="0" smtClean="0">
                <a:solidFill>
                  <a:srgbClr val="0070C0"/>
                </a:solidFill>
              </a:rPr>
              <a:t>The new Census website</a:t>
            </a:r>
          </a:p>
          <a:p>
            <a:r>
              <a:rPr lang="en-GB" sz="3600" dirty="0" smtClean="0">
                <a:solidFill>
                  <a:srgbClr val="0070C0"/>
                </a:solidFill>
              </a:rPr>
              <a:t>Flexible Table Builder beta</a:t>
            </a:r>
          </a:p>
          <a:p>
            <a:r>
              <a:rPr lang="en-GB" sz="3600" dirty="0" smtClean="0">
                <a:solidFill>
                  <a:srgbClr val="0070C0"/>
                </a:solidFill>
              </a:rPr>
              <a:t>Outputs release planning</a:t>
            </a:r>
          </a:p>
          <a:p>
            <a:r>
              <a:rPr lang="en-GB" sz="3600" dirty="0" smtClean="0">
                <a:solidFill>
                  <a:srgbClr val="0070C0"/>
                </a:solidFill>
              </a:rPr>
              <a:t>Harmonisation update</a:t>
            </a:r>
            <a:endParaRPr lang="en-GB" sz="2600" dirty="0" smtClean="0">
              <a:solidFill>
                <a:schemeClr val="tx1">
                  <a:lumMod val="50000"/>
                  <a:lumOff val="50000"/>
                </a:schemeClr>
              </a:solidFill>
            </a:endParaRPr>
          </a:p>
          <a:p>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34130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10528"/>
            <a:ext cx="10881673" cy="1143000"/>
          </a:xfrm>
        </p:spPr>
        <p:txBody>
          <a:bodyPr>
            <a:normAutofit/>
          </a:bodyPr>
          <a:lstStyle/>
          <a:p>
            <a:r>
              <a:rPr lang="en-GB" sz="4000" b="1" dirty="0" smtClean="0">
                <a:solidFill>
                  <a:schemeClr val="accent1"/>
                </a:solidFill>
              </a:rPr>
              <a:t>Census Website</a:t>
            </a:r>
            <a:endParaRPr lang="en-GB" sz="4000" b="1" dirty="0">
              <a:solidFill>
                <a:schemeClr val="accent1"/>
              </a:solidFill>
            </a:endParaRPr>
          </a:p>
        </p:txBody>
      </p:sp>
      <p:sp>
        <p:nvSpPr>
          <p:cNvPr id="3" name="Content Placeholder 2"/>
          <p:cNvSpPr>
            <a:spLocks noGrp="1"/>
          </p:cNvSpPr>
          <p:nvPr>
            <p:ph idx="1"/>
          </p:nvPr>
        </p:nvSpPr>
        <p:spPr>
          <a:xfrm>
            <a:off x="609601" y="1430682"/>
            <a:ext cx="6705599" cy="4007592"/>
          </a:xfrm>
        </p:spPr>
        <p:txBody>
          <a:bodyPr>
            <a:normAutofit fontScale="77500" lnSpcReduction="20000"/>
          </a:bodyPr>
          <a:lstStyle/>
          <a:p>
            <a:r>
              <a:rPr lang="en-GB" sz="2800" dirty="0">
                <a:solidFill>
                  <a:schemeClr val="tx1">
                    <a:lumMod val="50000"/>
                    <a:lumOff val="50000"/>
                  </a:schemeClr>
                </a:solidFill>
              </a:rPr>
              <a:t>Following some user research we decided to develop an new website for Scotland’s Census 2022 outputs.</a:t>
            </a:r>
          </a:p>
          <a:p>
            <a:endParaRPr lang="en-GB" sz="2800" dirty="0">
              <a:solidFill>
                <a:schemeClr val="tx1">
                  <a:lumMod val="50000"/>
                  <a:lumOff val="50000"/>
                </a:schemeClr>
              </a:solidFill>
            </a:endParaRPr>
          </a:p>
          <a:p>
            <a:r>
              <a:rPr lang="en-GB" sz="2800" dirty="0">
                <a:solidFill>
                  <a:schemeClr val="tx1">
                    <a:lumMod val="50000"/>
                    <a:lumOff val="50000"/>
                  </a:schemeClr>
                </a:solidFill>
              </a:rPr>
              <a:t>Research showed that the old website could be difficult to navigate and that the range of data available was not meeting users needs. </a:t>
            </a:r>
          </a:p>
          <a:p>
            <a:endParaRPr lang="en-GB" sz="2800" dirty="0">
              <a:solidFill>
                <a:schemeClr val="tx1">
                  <a:lumMod val="50000"/>
                  <a:lumOff val="50000"/>
                </a:schemeClr>
              </a:solidFill>
            </a:endParaRPr>
          </a:p>
          <a:p>
            <a:r>
              <a:rPr lang="en-GB" sz="2800" dirty="0">
                <a:solidFill>
                  <a:schemeClr val="tx1">
                    <a:lumMod val="50000"/>
                    <a:lumOff val="50000"/>
                  </a:schemeClr>
                </a:solidFill>
              </a:rPr>
              <a:t>By developing a new website we hope to improve the experience for users and attract new users of Census data</a:t>
            </a:r>
          </a:p>
          <a:p>
            <a:endParaRPr lang="en-GB" sz="2800" dirty="0">
              <a:solidFill>
                <a:schemeClr val="tx1">
                  <a:lumMod val="50000"/>
                  <a:lumOff val="50000"/>
                </a:schemeClr>
              </a:solidFill>
            </a:endParaRPr>
          </a:p>
          <a:p>
            <a:r>
              <a:rPr lang="en-GB" sz="2800" dirty="0">
                <a:solidFill>
                  <a:schemeClr val="tx1">
                    <a:lumMod val="50000"/>
                    <a:lumOff val="50000"/>
                  </a:schemeClr>
                </a:solidFill>
              </a:rPr>
              <a:t>The new website was launched May 2021</a:t>
            </a:r>
            <a:r>
              <a:rPr lang="en-GB" sz="2800" dirty="0" smtClean="0">
                <a:solidFill>
                  <a:schemeClr val="tx1">
                    <a:lumMod val="50000"/>
                    <a:lumOff val="50000"/>
                  </a:schemeClr>
                </a:solidFill>
              </a:rPr>
              <a:t>.</a:t>
            </a:r>
            <a:endParaRPr lang="en-GB" sz="2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622420" y="1148811"/>
            <a:ext cx="3959980" cy="1914831"/>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7622420" y="3307955"/>
            <a:ext cx="3959980" cy="1914830"/>
          </a:xfrm>
          <a:prstGeom prst="rect">
            <a:avLst/>
          </a:prstGeom>
          <a:ln>
            <a:solidFill>
              <a:schemeClr val="tx1"/>
            </a:solidFill>
          </a:ln>
        </p:spPr>
      </p:pic>
    </p:spTree>
    <p:extLst>
      <p:ext uri="{BB962C8B-B14F-4D97-AF65-F5344CB8AC3E}">
        <p14:creationId xmlns:p14="http://schemas.microsoft.com/office/powerpoint/2010/main" val="20059161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Website </a:t>
            </a:r>
            <a:r>
              <a:rPr lang="en-GB" sz="4000" b="1" dirty="0" smtClean="0">
                <a:solidFill>
                  <a:schemeClr val="accent1"/>
                </a:solidFill>
              </a:rPr>
              <a:t>– Digital First</a:t>
            </a:r>
            <a:endParaRPr lang="en-GB" sz="4000" b="1" dirty="0">
              <a:solidFill>
                <a:schemeClr val="accent1"/>
              </a:solidFill>
            </a:endParaRPr>
          </a:p>
        </p:txBody>
      </p:sp>
      <p:sp>
        <p:nvSpPr>
          <p:cNvPr id="3" name="Content Placeholder 2"/>
          <p:cNvSpPr>
            <a:spLocks noGrp="1"/>
          </p:cNvSpPr>
          <p:nvPr>
            <p:ph idx="1"/>
          </p:nvPr>
        </p:nvSpPr>
        <p:spPr>
          <a:xfrm>
            <a:off x="609602" y="1430683"/>
            <a:ext cx="5101388" cy="4408644"/>
          </a:xfrm>
        </p:spPr>
        <p:txBody>
          <a:bodyPr>
            <a:normAutofit fontScale="62500" lnSpcReduction="20000"/>
          </a:bodyPr>
          <a:lstStyle/>
          <a:p>
            <a:pPr marL="0" indent="0">
              <a:buNone/>
            </a:pPr>
            <a:r>
              <a:rPr lang="en-GB" sz="2800" dirty="0">
                <a:solidFill>
                  <a:schemeClr val="tx1">
                    <a:lumMod val="50000"/>
                    <a:lumOff val="50000"/>
                  </a:schemeClr>
                </a:solidFill>
              </a:rPr>
              <a:t>The Digital First Service Standard is a set of 22 criteria that all digital services developed by Scottish Central Government sector organisations and Scottish Government corporate services must meet. </a:t>
            </a:r>
          </a:p>
          <a:p>
            <a:endParaRPr lang="en-GB" sz="2800" dirty="0">
              <a:solidFill>
                <a:schemeClr val="tx1">
                  <a:lumMod val="50000"/>
                  <a:lumOff val="50000"/>
                </a:schemeClr>
              </a:solidFill>
            </a:endParaRPr>
          </a:p>
          <a:p>
            <a:pPr marL="0" indent="0">
              <a:buNone/>
            </a:pPr>
            <a:r>
              <a:rPr lang="en-GB" sz="2800" dirty="0">
                <a:solidFill>
                  <a:schemeClr val="tx1">
                    <a:lumMod val="50000"/>
                    <a:lumOff val="50000"/>
                  </a:schemeClr>
                </a:solidFill>
              </a:rPr>
              <a:t>The standard has 3 themes:</a:t>
            </a:r>
          </a:p>
          <a:p>
            <a:r>
              <a:rPr lang="en-GB" sz="2800" dirty="0">
                <a:solidFill>
                  <a:schemeClr val="tx1">
                    <a:lumMod val="50000"/>
                    <a:lumOff val="50000"/>
                  </a:schemeClr>
                </a:solidFill>
              </a:rPr>
              <a:t>user needs</a:t>
            </a:r>
          </a:p>
          <a:p>
            <a:r>
              <a:rPr lang="en-GB" sz="2800" dirty="0">
                <a:solidFill>
                  <a:schemeClr val="tx1">
                    <a:lumMod val="50000"/>
                    <a:lumOff val="50000"/>
                  </a:schemeClr>
                </a:solidFill>
              </a:rPr>
              <a:t>technology - how you’ve built your service</a:t>
            </a:r>
          </a:p>
          <a:p>
            <a:r>
              <a:rPr lang="en-GB" sz="2800" dirty="0">
                <a:solidFill>
                  <a:schemeClr val="tx1">
                    <a:lumMod val="50000"/>
                    <a:lumOff val="50000"/>
                  </a:schemeClr>
                </a:solidFill>
              </a:rPr>
              <a:t>business capability and capacity </a:t>
            </a:r>
          </a:p>
          <a:p>
            <a:endParaRPr lang="en-GB" sz="2800" dirty="0">
              <a:solidFill>
                <a:schemeClr val="tx1">
                  <a:lumMod val="50000"/>
                  <a:lumOff val="50000"/>
                </a:schemeClr>
              </a:solidFill>
            </a:endParaRPr>
          </a:p>
          <a:p>
            <a:pPr marL="0" indent="0">
              <a:buNone/>
            </a:pPr>
            <a:r>
              <a:rPr lang="en-GB" sz="2800" dirty="0">
                <a:solidFill>
                  <a:schemeClr val="tx1">
                    <a:lumMod val="50000"/>
                    <a:lumOff val="50000"/>
                  </a:schemeClr>
                </a:solidFill>
              </a:rPr>
              <a:t>The standard aims to make sure that services in Scotland are continually improving and that users are always the focus</a:t>
            </a:r>
            <a:r>
              <a:rPr lang="en-GB" sz="2800" dirty="0" smtClean="0">
                <a:solidFill>
                  <a:schemeClr val="tx1">
                    <a:lumMod val="50000"/>
                    <a:lumOff val="50000"/>
                  </a:schemeClr>
                </a:solidFill>
              </a:rPr>
              <a:t>.</a:t>
            </a:r>
            <a:endParaRPr lang="en-GB" sz="2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2"/>
          <a:stretch>
            <a:fillRect/>
          </a:stretch>
        </p:blipFill>
        <p:spPr>
          <a:xfrm>
            <a:off x="5874328" y="1669831"/>
            <a:ext cx="6034070" cy="3481195"/>
          </a:xfrm>
          <a:prstGeom prst="rect">
            <a:avLst/>
          </a:prstGeom>
          <a:ln>
            <a:solidFill>
              <a:schemeClr val="tx1"/>
            </a:solidFill>
          </a:ln>
        </p:spPr>
      </p:pic>
    </p:spTree>
    <p:extLst>
      <p:ext uri="{BB962C8B-B14F-4D97-AF65-F5344CB8AC3E}">
        <p14:creationId xmlns:p14="http://schemas.microsoft.com/office/powerpoint/2010/main" val="12011854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Website – User Research</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85000" lnSpcReduction="20000"/>
          </a:bodyPr>
          <a:lstStyle/>
          <a:p>
            <a:pPr marL="0" indent="0">
              <a:buNone/>
            </a:pPr>
            <a:r>
              <a:rPr lang="en-GB" sz="3600" dirty="0" smtClean="0">
                <a:solidFill>
                  <a:srgbClr val="0070C0"/>
                </a:solidFill>
              </a:rPr>
              <a:t>Throughout the project, we have engaged with</a:t>
            </a:r>
            <a:endParaRPr lang="en-GB" sz="2600" dirty="0" smtClean="0">
              <a:solidFill>
                <a:schemeClr val="tx1">
                  <a:lumMod val="50000"/>
                  <a:lumOff val="50000"/>
                </a:schemeClr>
              </a:solidFill>
            </a:endParaRPr>
          </a:p>
          <a:p>
            <a:r>
              <a:rPr lang="en-GB" sz="2400" dirty="0" smtClean="0">
                <a:solidFill>
                  <a:schemeClr val="tx1">
                    <a:lumMod val="50000"/>
                    <a:lumOff val="50000"/>
                  </a:schemeClr>
                </a:solidFill>
              </a:rPr>
              <a:t>167 participants in research and testing sessions</a:t>
            </a:r>
          </a:p>
          <a:p>
            <a:r>
              <a:rPr lang="en-GB" sz="2400" dirty="0" smtClean="0">
                <a:solidFill>
                  <a:schemeClr val="tx1">
                    <a:lumMod val="50000"/>
                    <a:lumOff val="50000"/>
                  </a:schemeClr>
                </a:solidFill>
              </a:rPr>
              <a:t>355 completed </a:t>
            </a:r>
            <a:r>
              <a:rPr lang="en-GB" sz="2400" dirty="0" err="1" smtClean="0">
                <a:solidFill>
                  <a:schemeClr val="tx1">
                    <a:lumMod val="50000"/>
                    <a:lumOff val="50000"/>
                  </a:schemeClr>
                </a:solidFill>
              </a:rPr>
              <a:t>treetests</a:t>
            </a:r>
            <a:endParaRPr lang="en-GB" sz="2400" dirty="0" smtClean="0">
              <a:solidFill>
                <a:schemeClr val="tx1">
                  <a:lumMod val="50000"/>
                  <a:lumOff val="50000"/>
                </a:schemeClr>
              </a:solidFill>
            </a:endParaRPr>
          </a:p>
          <a:p>
            <a:r>
              <a:rPr lang="en-GB" sz="2400" dirty="0" smtClean="0">
                <a:solidFill>
                  <a:schemeClr val="tx1">
                    <a:lumMod val="50000"/>
                    <a:lumOff val="50000"/>
                  </a:schemeClr>
                </a:solidFill>
              </a:rPr>
              <a:t>66 completed card sort</a:t>
            </a:r>
          </a:p>
          <a:p>
            <a:pPr marL="0" indent="0">
              <a:buNone/>
            </a:pPr>
            <a:r>
              <a:rPr lang="en-GB" sz="3600" dirty="0" smtClean="0">
                <a:solidFill>
                  <a:srgbClr val="0070C0"/>
                </a:solidFill>
              </a:rPr>
              <a:t>Research and testing methods used</a:t>
            </a:r>
            <a:endParaRPr lang="en-GB" sz="2600" dirty="0" smtClean="0">
              <a:solidFill>
                <a:schemeClr val="tx1">
                  <a:lumMod val="50000"/>
                  <a:lumOff val="50000"/>
                </a:schemeClr>
              </a:solidFill>
            </a:endParaRPr>
          </a:p>
          <a:p>
            <a:r>
              <a:rPr lang="en-GB" sz="2400" dirty="0" smtClean="0">
                <a:solidFill>
                  <a:schemeClr val="tx1">
                    <a:lumMod val="50000"/>
                    <a:lumOff val="50000"/>
                  </a:schemeClr>
                </a:solidFill>
              </a:rPr>
              <a:t>User interviews (in person and remote)</a:t>
            </a:r>
          </a:p>
          <a:p>
            <a:r>
              <a:rPr lang="en-GB" sz="2400" dirty="0" smtClean="0">
                <a:solidFill>
                  <a:schemeClr val="tx1">
                    <a:lumMod val="50000"/>
                    <a:lumOff val="50000"/>
                  </a:schemeClr>
                </a:solidFill>
              </a:rPr>
              <a:t>Focus groups (in person and remote)</a:t>
            </a:r>
          </a:p>
          <a:p>
            <a:r>
              <a:rPr lang="en-GB" sz="2400" dirty="0" smtClean="0">
                <a:solidFill>
                  <a:schemeClr val="tx1">
                    <a:lumMod val="50000"/>
                    <a:lumOff val="50000"/>
                  </a:schemeClr>
                </a:solidFill>
              </a:rPr>
              <a:t>Usability testing</a:t>
            </a:r>
          </a:p>
          <a:p>
            <a:r>
              <a:rPr lang="en-GB" sz="2400" dirty="0" smtClean="0">
                <a:solidFill>
                  <a:schemeClr val="tx1">
                    <a:lumMod val="50000"/>
                    <a:lumOff val="50000"/>
                  </a:schemeClr>
                </a:solidFill>
              </a:rPr>
              <a:t>Accessibility testing</a:t>
            </a:r>
          </a:p>
          <a:p>
            <a:r>
              <a:rPr lang="en-GB" sz="2400" dirty="0" smtClean="0">
                <a:solidFill>
                  <a:schemeClr val="tx1">
                    <a:lumMod val="50000"/>
                    <a:lumOff val="50000"/>
                  </a:schemeClr>
                </a:solidFill>
              </a:rPr>
              <a:t>Unmoderated remote testing</a:t>
            </a:r>
          </a:p>
          <a:p>
            <a:r>
              <a:rPr lang="en-GB" sz="2400" dirty="0" smtClean="0">
                <a:solidFill>
                  <a:schemeClr val="tx1">
                    <a:lumMod val="50000"/>
                    <a:lumOff val="50000"/>
                  </a:schemeClr>
                </a:solidFill>
              </a:rPr>
              <a:t>Assisted digital interviews</a:t>
            </a:r>
            <a:endParaRPr lang="en-GB" sz="2400" dirty="0">
              <a:solidFill>
                <a:schemeClr val="tx1">
                  <a:lumMod val="50000"/>
                  <a:lumOff val="50000"/>
                </a:schemeClr>
              </a:solidFill>
            </a:endParaRPr>
          </a:p>
          <a:p>
            <a:pPr marL="0" indent="0">
              <a:buNone/>
            </a:pPr>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3395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1023383" cy="1143000"/>
          </a:xfrm>
        </p:spPr>
        <p:txBody>
          <a:bodyPr>
            <a:normAutofit/>
          </a:bodyPr>
          <a:lstStyle/>
          <a:p>
            <a:r>
              <a:rPr lang="en-GB" sz="4000" b="1" dirty="0" smtClean="0">
                <a:solidFill>
                  <a:srgbClr val="0070C0"/>
                </a:solidFill>
              </a:rPr>
              <a:t>Introduction to Enumeration</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77500" lnSpcReduction="20000"/>
          </a:bodyPr>
          <a:lstStyle/>
          <a:p>
            <a:pPr marL="0" indent="0">
              <a:buNone/>
            </a:pPr>
            <a:r>
              <a:rPr lang="en-GB" sz="3600" dirty="0" smtClean="0">
                <a:solidFill>
                  <a:srgbClr val="0070C0"/>
                </a:solidFill>
              </a:rPr>
              <a:t>What is enumeration?</a:t>
            </a:r>
            <a:endParaRPr lang="en-GB" sz="3600" dirty="0">
              <a:solidFill>
                <a:srgbClr val="0070C0"/>
              </a:solidFill>
            </a:endParaRPr>
          </a:p>
          <a:p>
            <a:pPr marL="0" indent="0">
              <a:buNone/>
            </a:pPr>
            <a:r>
              <a:rPr lang="en-GB" sz="2600" dirty="0" smtClean="0">
                <a:solidFill>
                  <a:schemeClr val="tx1">
                    <a:lumMod val="50000"/>
                    <a:lumOff val="50000"/>
                  </a:schemeClr>
                </a:solidFill>
              </a:rPr>
              <a:t>Enumeration is the process of collecting data from the people of Scotland during the census. </a:t>
            </a:r>
            <a:br>
              <a:rPr lang="en-GB" sz="2600" dirty="0" smtClean="0">
                <a:solidFill>
                  <a:schemeClr val="tx1">
                    <a:lumMod val="50000"/>
                    <a:lumOff val="50000"/>
                  </a:schemeClr>
                </a:solidFill>
              </a:rPr>
            </a:br>
            <a:r>
              <a:rPr lang="en-GB" sz="2600" dirty="0" smtClean="0">
                <a:solidFill>
                  <a:schemeClr val="tx1">
                    <a:lumMod val="50000"/>
                    <a:lumOff val="50000"/>
                  </a:schemeClr>
                </a:solidFill>
              </a:rPr>
              <a:t>This includes the operation aspects of census data collection, such as:</a:t>
            </a:r>
          </a:p>
          <a:p>
            <a:r>
              <a:rPr lang="en-GB" sz="2600" dirty="0" smtClean="0">
                <a:solidFill>
                  <a:schemeClr val="tx1">
                    <a:lumMod val="50000"/>
                    <a:lumOff val="50000"/>
                  </a:schemeClr>
                </a:solidFill>
              </a:rPr>
              <a:t>Direct contact</a:t>
            </a:r>
          </a:p>
          <a:p>
            <a:r>
              <a:rPr lang="en-GB" sz="2600" dirty="0" smtClean="0">
                <a:solidFill>
                  <a:schemeClr val="tx1">
                    <a:lumMod val="50000"/>
                    <a:lumOff val="50000"/>
                  </a:schemeClr>
                </a:solidFill>
              </a:rPr>
              <a:t>Encouragement of self-response (including digital self-response), and</a:t>
            </a:r>
          </a:p>
          <a:p>
            <a:r>
              <a:rPr lang="en-GB" sz="2600" dirty="0" smtClean="0">
                <a:solidFill>
                  <a:schemeClr val="tx1">
                    <a:lumMod val="50000"/>
                    <a:lumOff val="50000"/>
                  </a:schemeClr>
                </a:solidFill>
              </a:rPr>
              <a:t>Follow up</a:t>
            </a:r>
          </a:p>
          <a:p>
            <a:pPr marL="0" indent="0">
              <a:buNone/>
            </a:pPr>
            <a:endParaRPr lang="en-GB" sz="1800" dirty="0"/>
          </a:p>
          <a:p>
            <a:pPr marL="0" indent="0">
              <a:buNone/>
            </a:pPr>
            <a:r>
              <a:rPr lang="en-GB" sz="3600" dirty="0" smtClean="0">
                <a:solidFill>
                  <a:srgbClr val="0070C0"/>
                </a:solidFill>
              </a:rPr>
              <a:t>Enumeration Strategy</a:t>
            </a:r>
          </a:p>
          <a:p>
            <a:pPr marL="0" indent="0">
              <a:buNone/>
            </a:pPr>
            <a:r>
              <a:rPr lang="en-GB" sz="2600" dirty="0" smtClean="0">
                <a:solidFill>
                  <a:schemeClr val="tx1">
                    <a:lumMod val="50000"/>
                    <a:lumOff val="50000"/>
                  </a:schemeClr>
                </a:solidFill>
              </a:rPr>
              <a:t>Our enumeration strategy and </a:t>
            </a:r>
            <a:br>
              <a:rPr lang="en-GB" sz="2600" dirty="0" smtClean="0">
                <a:solidFill>
                  <a:schemeClr val="tx1">
                    <a:lumMod val="50000"/>
                    <a:lumOff val="50000"/>
                  </a:schemeClr>
                </a:solidFill>
              </a:rPr>
            </a:br>
            <a:r>
              <a:rPr lang="en-GB" sz="2600" dirty="0" smtClean="0">
                <a:solidFill>
                  <a:schemeClr val="tx1">
                    <a:lumMod val="50000"/>
                    <a:lumOff val="50000"/>
                  </a:schemeClr>
                </a:solidFill>
              </a:rPr>
              <a:t>approach has been informed by a </a:t>
            </a:r>
            <a:br>
              <a:rPr lang="en-GB" sz="2600" dirty="0" smtClean="0">
                <a:solidFill>
                  <a:schemeClr val="tx1">
                    <a:lumMod val="50000"/>
                    <a:lumOff val="50000"/>
                  </a:schemeClr>
                </a:solidFill>
              </a:rPr>
            </a:br>
            <a:r>
              <a:rPr lang="en-GB" sz="2600" dirty="0" smtClean="0">
                <a:solidFill>
                  <a:schemeClr val="tx1">
                    <a:lumMod val="50000"/>
                    <a:lumOff val="50000"/>
                  </a:schemeClr>
                </a:solidFill>
              </a:rPr>
              <a:t>number of key inputs, and we have </a:t>
            </a:r>
            <a:br>
              <a:rPr lang="en-GB" sz="2600" dirty="0" smtClean="0">
                <a:solidFill>
                  <a:schemeClr val="tx1">
                    <a:lumMod val="50000"/>
                    <a:lumOff val="50000"/>
                  </a:schemeClr>
                </a:solidFill>
              </a:rPr>
            </a:br>
            <a:r>
              <a:rPr lang="en-GB" sz="2600" dirty="0" smtClean="0">
                <a:solidFill>
                  <a:schemeClr val="tx1">
                    <a:lumMod val="50000"/>
                    <a:lumOff val="50000"/>
                  </a:schemeClr>
                </a:solidFill>
              </a:rPr>
              <a:t>continued to iterate and refine this </a:t>
            </a:r>
            <a:br>
              <a:rPr lang="en-GB" sz="2600" dirty="0" smtClean="0">
                <a:solidFill>
                  <a:schemeClr val="tx1">
                    <a:lumMod val="50000"/>
                    <a:lumOff val="50000"/>
                  </a:schemeClr>
                </a:solidFill>
              </a:rPr>
            </a:br>
            <a:r>
              <a:rPr lang="en-GB" sz="2600" dirty="0" smtClean="0">
                <a:solidFill>
                  <a:schemeClr val="tx1">
                    <a:lumMod val="50000"/>
                    <a:lumOff val="50000"/>
                  </a:schemeClr>
                </a:solidFill>
              </a:rPr>
              <a:t>approach over time. </a:t>
            </a:r>
            <a:endParaRPr lang="en-GB" sz="3600" dirty="0">
              <a:solidFill>
                <a:srgbClr val="0070C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5" name="Group 4"/>
          <p:cNvGrpSpPr>
            <a:grpSpLocks noChangeAspect="1"/>
          </p:cNvGrpSpPr>
          <p:nvPr/>
        </p:nvGrpSpPr>
        <p:grpSpPr>
          <a:xfrm>
            <a:off x="5015880" y="2882076"/>
            <a:ext cx="6627480" cy="2662386"/>
            <a:chOff x="-42277" y="842168"/>
            <a:chExt cx="11021455" cy="5510898"/>
          </a:xfrm>
        </p:grpSpPr>
        <p:graphicFrame>
          <p:nvGraphicFramePr>
            <p:cNvPr id="6" name="Content Placeholder 3"/>
            <p:cNvGraphicFramePr>
              <a:graphicFrameLocks/>
            </p:cNvGraphicFramePr>
            <p:nvPr>
              <p:extLst/>
            </p:nvPr>
          </p:nvGraphicFramePr>
          <p:xfrm>
            <a:off x="6378" y="842168"/>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42277" y="5834233"/>
              <a:ext cx="11004200" cy="51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Stakeholder Engagement</a:t>
              </a:r>
            </a:p>
          </p:txBody>
        </p:sp>
        <p:sp>
          <p:nvSpPr>
            <p:cNvPr id="8" name="Right Arrow 7"/>
            <p:cNvSpPr/>
            <p:nvPr/>
          </p:nvSpPr>
          <p:spPr>
            <a:xfrm>
              <a:off x="-42275" y="5306032"/>
              <a:ext cx="11004198" cy="528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International Best Practice</a:t>
              </a:r>
            </a:p>
          </p:txBody>
        </p:sp>
      </p:grpSp>
    </p:spTree>
    <p:extLst>
      <p:ext uri="{BB962C8B-B14F-4D97-AF65-F5344CB8AC3E}">
        <p14:creationId xmlns:p14="http://schemas.microsoft.com/office/powerpoint/2010/main" val="9567892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Website – Research Overview</a:t>
            </a:r>
            <a:endParaRPr lang="en-GB" sz="4000" b="1"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2014278" y="1201013"/>
            <a:ext cx="8024900" cy="4318873"/>
          </a:xfrm>
          <a:prstGeom prst="rect">
            <a:avLst/>
          </a:prstGeom>
        </p:spPr>
      </p:pic>
    </p:spTree>
    <p:extLst>
      <p:ext uri="{BB962C8B-B14F-4D97-AF65-F5344CB8AC3E}">
        <p14:creationId xmlns:p14="http://schemas.microsoft.com/office/powerpoint/2010/main" val="6208541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Website – Research Outcomes</a:t>
            </a:r>
            <a:endParaRPr lang="en-GB" sz="4000" b="1"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734294" y="1176973"/>
            <a:ext cx="10889671" cy="4219117"/>
            <a:chOff x="734294" y="1176973"/>
            <a:chExt cx="10889671" cy="4219117"/>
          </a:xfrm>
        </p:grpSpPr>
        <p:sp>
          <p:nvSpPr>
            <p:cNvPr id="7" name="Rectangle 6"/>
            <p:cNvSpPr/>
            <p:nvPr/>
          </p:nvSpPr>
          <p:spPr>
            <a:xfrm>
              <a:off x="734294" y="4655889"/>
              <a:ext cx="10695705" cy="666844"/>
            </a:xfrm>
            <a:prstGeom prst="rect">
              <a:avLst/>
            </a:prstGeom>
            <a:solidFill>
              <a:srgbClr val="E9EDF4"/>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734295" y="3823427"/>
              <a:ext cx="10695705" cy="666844"/>
            </a:xfrm>
            <a:prstGeom prst="rect">
              <a:avLst/>
            </a:prstGeom>
            <a:solidFill>
              <a:srgbClr val="E9EDF4"/>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734296" y="2936346"/>
              <a:ext cx="10695705" cy="666844"/>
            </a:xfrm>
            <a:prstGeom prst="rect">
              <a:avLst/>
            </a:prstGeom>
            <a:solidFill>
              <a:srgbClr val="E9EDF4"/>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734297" y="2024208"/>
              <a:ext cx="10695705" cy="666844"/>
            </a:xfrm>
            <a:prstGeom prst="rect">
              <a:avLst/>
            </a:prstGeom>
            <a:solidFill>
              <a:srgbClr val="E9EDF4"/>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734297" y="1176973"/>
              <a:ext cx="10695705" cy="666844"/>
            </a:xfrm>
            <a:prstGeom prst="rect">
              <a:avLst/>
            </a:prstGeom>
            <a:solidFill>
              <a:srgbClr val="E9EDF4"/>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1608189" y="1255173"/>
              <a:ext cx="3095063"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a:ea typeface="+mn-ea"/>
                  <a:cs typeface="+mn-cs"/>
                </a:rPr>
                <a:t>Hard to navigate via menu or site search</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1608189" y="2958102"/>
              <a:ext cx="352092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a:ea typeface="+mn-ea"/>
                  <a:cs typeface="Calibri"/>
                </a:rPr>
                <a:t>Emphasis on user knowledge to understand search and data</a:t>
              </a:r>
            </a:p>
          </p:txBody>
        </p:sp>
        <p:sp>
          <p:nvSpPr>
            <p:cNvPr id="14" name="TextBox 13"/>
            <p:cNvSpPr txBox="1"/>
            <p:nvPr/>
          </p:nvSpPr>
          <p:spPr>
            <a:xfrm>
              <a:off x="1608189" y="2172964"/>
              <a:ext cx="320795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a:ea typeface="+mn-ea"/>
                  <a:cs typeface="+mn-cs"/>
                </a:rPr>
                <a:t>Restrictive data search journey</a:t>
              </a:r>
              <a:endParaRPr kumimoji="0" lang="en-GB" sz="1800" b="1" i="0" u="none" strike="noStrike" kern="1200" cap="none" spc="0" normalizeH="0" baseline="0" noProof="0" dirty="0">
                <a:ln>
                  <a:noFill/>
                </a:ln>
                <a:solidFill>
                  <a:srgbClr val="0070C0"/>
                </a:solidFill>
                <a:effectLst/>
                <a:uLnTx/>
                <a:uFillTx/>
                <a:latin typeface="Calibri"/>
                <a:ea typeface="+mn-ea"/>
                <a:cs typeface="Calibri"/>
              </a:endParaRPr>
            </a:p>
          </p:txBody>
        </p:sp>
        <p:sp>
          <p:nvSpPr>
            <p:cNvPr id="15" name="TextBox 14"/>
            <p:cNvSpPr txBox="1"/>
            <p:nvPr/>
          </p:nvSpPr>
          <p:spPr>
            <a:xfrm>
              <a:off x="1608189" y="4663534"/>
              <a:ext cx="309796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a:ea typeface="+mn-ea"/>
                  <a:cs typeface="Calibri"/>
                </a:rPr>
                <a:t>Specialist language confusing new users</a:t>
              </a:r>
            </a:p>
          </p:txBody>
        </p:sp>
        <p:sp>
          <p:nvSpPr>
            <p:cNvPr id="16" name="TextBox 15"/>
            <p:cNvSpPr txBox="1"/>
            <p:nvPr/>
          </p:nvSpPr>
          <p:spPr>
            <a:xfrm>
              <a:off x="1608189" y="3972183"/>
              <a:ext cx="3097961"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a:ea typeface="+mn-ea"/>
                  <a:cs typeface="+mn-cs"/>
                </a:rPr>
                <a:t>Inaccessible data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ight Arrow 16"/>
            <p:cNvSpPr/>
            <p:nvPr/>
          </p:nvSpPr>
          <p:spPr>
            <a:xfrm>
              <a:off x="4887597" y="1326456"/>
              <a:ext cx="1305394" cy="36787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ight Arrow 17"/>
            <p:cNvSpPr/>
            <p:nvPr/>
          </p:nvSpPr>
          <p:spPr>
            <a:xfrm>
              <a:off x="4887595" y="2173691"/>
              <a:ext cx="1305394" cy="36787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ight Arrow 18"/>
            <p:cNvSpPr/>
            <p:nvPr/>
          </p:nvSpPr>
          <p:spPr>
            <a:xfrm>
              <a:off x="4887592" y="3085829"/>
              <a:ext cx="1305394" cy="36787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ight Arrow 19"/>
            <p:cNvSpPr/>
            <p:nvPr/>
          </p:nvSpPr>
          <p:spPr>
            <a:xfrm>
              <a:off x="4887593" y="3972910"/>
              <a:ext cx="1305394" cy="36787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ight Arrow 20"/>
            <p:cNvSpPr/>
            <p:nvPr/>
          </p:nvSpPr>
          <p:spPr>
            <a:xfrm>
              <a:off x="4887592" y="4805372"/>
              <a:ext cx="1305394" cy="36787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6317005" y="1325729"/>
              <a:ext cx="530696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Improved site structure, increased task completion</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p:cNvSpPr txBox="1"/>
            <p:nvPr/>
          </p:nvSpPr>
          <p:spPr>
            <a:xfrm>
              <a:off x="6317008" y="2102408"/>
              <a:ext cx="5133737"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Multiple ways of searching for a table – flexible user journeys</a:t>
              </a:r>
              <a:endParaRPr kumimoji="0" lang="en-GB"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4" name="TextBox 23"/>
            <p:cNvSpPr txBox="1"/>
            <p:nvPr/>
          </p:nvSpPr>
          <p:spPr>
            <a:xfrm>
              <a:off x="6317004" y="3056880"/>
              <a:ext cx="503859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Data in different formats and varying levels of detail</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4"/>
            <p:cNvSpPr txBox="1"/>
            <p:nvPr/>
          </p:nvSpPr>
          <p:spPr>
            <a:xfrm>
              <a:off x="6317005" y="3972183"/>
              <a:ext cx="509456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Accessible data in a variety of formats</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5"/>
            <p:cNvSpPr txBox="1"/>
            <p:nvPr/>
          </p:nvSpPr>
          <p:spPr>
            <a:xfrm>
              <a:off x="6317005" y="4663534"/>
              <a:ext cx="5049074"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Clear content describing what census data is used for and why</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Graphic 12" descr="Search Inventory outline">
              <a:extLst>
                <a:ext uri="{FF2B5EF4-FFF2-40B4-BE49-F238E27FC236}">
                  <a16:creationId xmlns:a16="http://schemas.microsoft.com/office/drawing/2014/main" id="{78979DB3-6523-47AF-8F80-F302658C9494}"/>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784579" y="1264355"/>
              <a:ext cx="618067" cy="603956"/>
            </a:xfrm>
            <a:prstGeom prst="rect">
              <a:avLst/>
            </a:prstGeom>
          </p:spPr>
        </p:pic>
        <p:pic>
          <p:nvPicPr>
            <p:cNvPr id="28" name="Graphic 13" descr="Cause And Effect outline">
              <a:extLst>
                <a:ext uri="{FF2B5EF4-FFF2-40B4-BE49-F238E27FC236}">
                  <a16:creationId xmlns:a16="http://schemas.microsoft.com/office/drawing/2014/main" id="{C7BAB3D7-78E2-464A-A268-FDBCB80DD65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56357" y="2026355"/>
              <a:ext cx="674512" cy="632178"/>
            </a:xfrm>
            <a:prstGeom prst="rect">
              <a:avLst/>
            </a:prstGeom>
          </p:spPr>
        </p:pic>
        <p:pic>
          <p:nvPicPr>
            <p:cNvPr id="29" name="Graphic 14" descr="Head with gears outline">
              <a:extLst>
                <a:ext uri="{FF2B5EF4-FFF2-40B4-BE49-F238E27FC236}">
                  <a16:creationId xmlns:a16="http://schemas.microsoft.com/office/drawing/2014/main" id="{33D02AE2-F68D-4487-84A0-BCC8DD017A70}"/>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19857" y="3000023"/>
              <a:ext cx="547512" cy="533401"/>
            </a:xfrm>
            <a:prstGeom prst="rect">
              <a:avLst/>
            </a:prstGeom>
          </p:spPr>
        </p:pic>
        <p:pic>
          <p:nvPicPr>
            <p:cNvPr id="30" name="Graphic 16" descr="No sign outline">
              <a:extLst>
                <a:ext uri="{FF2B5EF4-FFF2-40B4-BE49-F238E27FC236}">
                  <a16:creationId xmlns:a16="http://schemas.microsoft.com/office/drawing/2014/main" id="{637DF96E-6302-4A99-B7D5-A28A21366FB6}"/>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70468" y="3860800"/>
              <a:ext cx="646289" cy="618067"/>
            </a:xfrm>
            <a:prstGeom prst="rect">
              <a:avLst/>
            </a:prstGeom>
          </p:spPr>
        </p:pic>
        <p:pic>
          <p:nvPicPr>
            <p:cNvPr id="31" name="Graphic 17" descr="Speech outline">
              <a:extLst>
                <a:ext uri="{FF2B5EF4-FFF2-40B4-BE49-F238E27FC236}">
                  <a16:creationId xmlns:a16="http://schemas.microsoft.com/office/drawing/2014/main" id="{263F8E89-124E-4A25-9952-9683764DED15}"/>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735190" y="4721578"/>
              <a:ext cx="716845" cy="674512"/>
            </a:xfrm>
            <a:prstGeom prst="rect">
              <a:avLst/>
            </a:prstGeom>
          </p:spPr>
        </p:pic>
      </p:grpSp>
    </p:spTree>
    <p:extLst>
      <p:ext uri="{BB962C8B-B14F-4D97-AF65-F5344CB8AC3E}">
        <p14:creationId xmlns:p14="http://schemas.microsoft.com/office/powerpoint/2010/main" val="22396811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Flexible Table Builder - Beta</a:t>
            </a:r>
            <a:endParaRPr lang="en-GB" sz="4000" b="1" dirty="0">
              <a:solidFill>
                <a:schemeClr val="accent1"/>
              </a:solidFill>
            </a:endParaRPr>
          </a:p>
        </p:txBody>
      </p:sp>
      <p:sp>
        <p:nvSpPr>
          <p:cNvPr id="3" name="Content Placeholder 2"/>
          <p:cNvSpPr>
            <a:spLocks noGrp="1"/>
          </p:cNvSpPr>
          <p:nvPr>
            <p:ph idx="1"/>
          </p:nvPr>
        </p:nvSpPr>
        <p:spPr>
          <a:xfrm>
            <a:off x="609601" y="1430681"/>
            <a:ext cx="6705599" cy="4504898"/>
          </a:xfrm>
        </p:spPr>
        <p:txBody>
          <a:bodyPr>
            <a:normAutofit fontScale="77500" lnSpcReduction="20000"/>
          </a:bodyPr>
          <a:lstStyle/>
          <a:p>
            <a:r>
              <a:rPr lang="en-GB" sz="2800" dirty="0">
                <a:solidFill>
                  <a:schemeClr val="tx1">
                    <a:lumMod val="50000"/>
                    <a:lumOff val="50000"/>
                  </a:schemeClr>
                </a:solidFill>
              </a:rPr>
              <a:t>The Flexible Table Builder will be the primary dissemination tool for Scotland’s Census 2022 data </a:t>
            </a:r>
          </a:p>
          <a:p>
            <a:endParaRPr lang="en-GB" sz="2800" dirty="0">
              <a:solidFill>
                <a:schemeClr val="tx1">
                  <a:lumMod val="50000"/>
                  <a:lumOff val="50000"/>
                </a:schemeClr>
              </a:solidFill>
            </a:endParaRPr>
          </a:p>
          <a:p>
            <a:r>
              <a:rPr lang="en-GB" sz="2800" dirty="0">
                <a:solidFill>
                  <a:schemeClr val="tx1">
                    <a:lumMod val="50000"/>
                    <a:lumOff val="50000"/>
                  </a:schemeClr>
                </a:solidFill>
              </a:rPr>
              <a:t>Users to create their own tables, reducing the need for the wide range of standard tables.</a:t>
            </a:r>
          </a:p>
          <a:p>
            <a:endParaRPr lang="en-GB" sz="2800" dirty="0">
              <a:solidFill>
                <a:schemeClr val="tx1">
                  <a:lumMod val="50000"/>
                  <a:lumOff val="50000"/>
                </a:schemeClr>
              </a:solidFill>
            </a:endParaRPr>
          </a:p>
          <a:p>
            <a:r>
              <a:rPr lang="en-GB" sz="2800" dirty="0">
                <a:solidFill>
                  <a:schemeClr val="tx1">
                    <a:lumMod val="50000"/>
                    <a:lumOff val="50000"/>
                  </a:schemeClr>
                </a:solidFill>
              </a:rPr>
              <a:t>We will still publish standard tables where we identify user need.</a:t>
            </a:r>
          </a:p>
          <a:p>
            <a:endParaRPr lang="en-GB" sz="2800" dirty="0">
              <a:solidFill>
                <a:schemeClr val="tx1">
                  <a:lumMod val="50000"/>
                  <a:lumOff val="50000"/>
                </a:schemeClr>
              </a:solidFill>
            </a:endParaRPr>
          </a:p>
          <a:p>
            <a:r>
              <a:rPr lang="en-GB" sz="2800" dirty="0">
                <a:solidFill>
                  <a:schemeClr val="tx1">
                    <a:lumMod val="50000"/>
                    <a:lumOff val="50000"/>
                  </a:schemeClr>
                </a:solidFill>
              </a:rPr>
              <a:t>The Flexible Table Builder beta is now publically available and will be an opportunity for users to give us feedback ahead of publishing census data.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2"/>
          <a:stretch>
            <a:fillRect/>
          </a:stretch>
        </p:blipFill>
        <p:spPr>
          <a:xfrm>
            <a:off x="7526888" y="1287010"/>
            <a:ext cx="3964385" cy="1914831"/>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7526888" y="3387425"/>
            <a:ext cx="3964385" cy="1914831"/>
          </a:xfrm>
          <a:prstGeom prst="rect">
            <a:avLst/>
          </a:prstGeom>
          <a:ln>
            <a:solidFill>
              <a:schemeClr val="tx1"/>
            </a:solidFill>
          </a:ln>
        </p:spPr>
      </p:pic>
    </p:spTree>
    <p:extLst>
      <p:ext uri="{BB962C8B-B14F-4D97-AF65-F5344CB8AC3E}">
        <p14:creationId xmlns:p14="http://schemas.microsoft.com/office/powerpoint/2010/main" val="25633855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0"/>
            <a:ext cx="10881673" cy="1143000"/>
          </a:xfrm>
        </p:spPr>
        <p:txBody>
          <a:bodyPr>
            <a:normAutofit/>
          </a:bodyPr>
          <a:lstStyle/>
          <a:p>
            <a:r>
              <a:rPr lang="en-GB" sz="4000" b="1" dirty="0" smtClean="0">
                <a:solidFill>
                  <a:schemeClr val="accent1"/>
                </a:solidFill>
              </a:rPr>
              <a:t>Outputs Release Plans</a:t>
            </a:r>
            <a:endParaRPr lang="en-GB" sz="4000" b="1" dirty="0">
              <a:solidFill>
                <a:schemeClr val="accent1"/>
              </a:solidFill>
            </a:endParaRPr>
          </a:p>
        </p:txBody>
      </p:sp>
      <p:sp>
        <p:nvSpPr>
          <p:cNvPr id="3" name="Content Placeholder 2"/>
          <p:cNvSpPr>
            <a:spLocks noGrp="1"/>
          </p:cNvSpPr>
          <p:nvPr>
            <p:ph idx="1"/>
          </p:nvPr>
        </p:nvSpPr>
        <p:spPr>
          <a:xfrm>
            <a:off x="609600" y="1287010"/>
            <a:ext cx="6705599" cy="4440730"/>
          </a:xfrm>
        </p:spPr>
        <p:txBody>
          <a:bodyPr>
            <a:normAutofit fontScale="62500" lnSpcReduction="20000"/>
          </a:bodyPr>
          <a:lstStyle/>
          <a:p>
            <a:r>
              <a:rPr lang="en-GB" sz="2800" dirty="0">
                <a:solidFill>
                  <a:schemeClr val="tx1">
                    <a:lumMod val="50000"/>
                    <a:lumOff val="50000"/>
                  </a:schemeClr>
                </a:solidFill>
              </a:rPr>
              <a:t>Last year we published a provisional high level release schedule for census outputs</a:t>
            </a:r>
          </a:p>
          <a:p>
            <a:endParaRPr lang="en-GB" sz="2800" dirty="0">
              <a:solidFill>
                <a:schemeClr val="tx1">
                  <a:lumMod val="50000"/>
                  <a:lumOff val="50000"/>
                </a:schemeClr>
              </a:solidFill>
            </a:endParaRPr>
          </a:p>
          <a:p>
            <a:r>
              <a:rPr lang="en-GB" sz="2800" dirty="0">
                <a:solidFill>
                  <a:schemeClr val="tx1">
                    <a:lumMod val="50000"/>
                    <a:lumOff val="50000"/>
                  </a:schemeClr>
                </a:solidFill>
              </a:rPr>
              <a:t>We are looking for users to give us feedback on whether the proposed schedule still meets users needs</a:t>
            </a:r>
          </a:p>
          <a:p>
            <a:endParaRPr lang="en-GB" sz="2800" dirty="0">
              <a:solidFill>
                <a:schemeClr val="tx1">
                  <a:lumMod val="50000"/>
                  <a:lumOff val="50000"/>
                </a:schemeClr>
              </a:solidFill>
            </a:endParaRPr>
          </a:p>
          <a:p>
            <a:r>
              <a:rPr lang="en-GB" sz="2800" dirty="0">
                <a:solidFill>
                  <a:schemeClr val="tx1">
                    <a:lumMod val="50000"/>
                    <a:lumOff val="50000"/>
                  </a:schemeClr>
                </a:solidFill>
              </a:rPr>
              <a:t>What data are users planning on using?</a:t>
            </a:r>
          </a:p>
          <a:p>
            <a:r>
              <a:rPr lang="en-GB" sz="2800" dirty="0">
                <a:solidFill>
                  <a:schemeClr val="tx1">
                    <a:lumMod val="50000"/>
                    <a:lumOff val="50000"/>
                  </a:schemeClr>
                </a:solidFill>
              </a:rPr>
              <a:t>Variables </a:t>
            </a:r>
          </a:p>
          <a:p>
            <a:r>
              <a:rPr lang="en-GB" sz="2800" dirty="0">
                <a:solidFill>
                  <a:schemeClr val="tx1">
                    <a:lumMod val="50000"/>
                    <a:lumOff val="50000"/>
                  </a:schemeClr>
                </a:solidFill>
              </a:rPr>
              <a:t>Timing</a:t>
            </a:r>
          </a:p>
          <a:p>
            <a:r>
              <a:rPr lang="en-GB" sz="2800" dirty="0">
                <a:solidFill>
                  <a:schemeClr val="tx1">
                    <a:lumMod val="50000"/>
                    <a:lumOff val="50000"/>
                  </a:schemeClr>
                </a:solidFill>
              </a:rPr>
              <a:t>Other requirements</a:t>
            </a:r>
          </a:p>
          <a:p>
            <a:endParaRPr lang="en-GB" sz="2800" dirty="0">
              <a:solidFill>
                <a:schemeClr val="tx1">
                  <a:lumMod val="50000"/>
                  <a:lumOff val="50000"/>
                </a:schemeClr>
              </a:solidFill>
            </a:endParaRPr>
          </a:p>
          <a:p>
            <a:endParaRPr lang="en-GB" sz="2800" dirty="0">
              <a:solidFill>
                <a:schemeClr val="tx1">
                  <a:lumMod val="50000"/>
                  <a:lumOff val="50000"/>
                </a:schemeClr>
              </a:solidFill>
            </a:endParaRPr>
          </a:p>
          <a:p>
            <a:r>
              <a:rPr lang="en-GB" sz="2800" dirty="0">
                <a:solidFill>
                  <a:schemeClr val="tx1">
                    <a:lumMod val="50000"/>
                    <a:lumOff val="50000"/>
                  </a:schemeClr>
                </a:solidFill>
              </a:rPr>
              <a:t>How are users planning on accessing Census data?</a:t>
            </a:r>
          </a:p>
          <a:p>
            <a:r>
              <a:rPr lang="en-GB" sz="2800" dirty="0">
                <a:solidFill>
                  <a:schemeClr val="tx1">
                    <a:lumMod val="50000"/>
                    <a:lumOff val="50000"/>
                  </a:schemeClr>
                </a:solidFill>
              </a:rPr>
              <a:t>Flexible Table Builder </a:t>
            </a:r>
          </a:p>
          <a:p>
            <a:r>
              <a:rPr lang="en-GB" sz="2800" dirty="0">
                <a:solidFill>
                  <a:schemeClr val="tx1">
                    <a:lumMod val="50000"/>
                    <a:lumOff val="50000"/>
                  </a:schemeClr>
                </a:solidFill>
              </a:rPr>
              <a:t>Standard Tables (Same as 2011)</a:t>
            </a:r>
          </a:p>
          <a:p>
            <a:r>
              <a:rPr lang="en-GB" sz="2800" dirty="0">
                <a:solidFill>
                  <a:schemeClr val="tx1">
                    <a:lumMod val="50000"/>
                    <a:lumOff val="50000"/>
                  </a:schemeClr>
                </a:solidFill>
              </a:rPr>
              <a:t>Other (Microdata, API etc.)</a:t>
            </a:r>
          </a:p>
          <a:p>
            <a:endParaRPr lang="en-GB" sz="2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7068878" y="1076813"/>
            <a:ext cx="4464279" cy="4343623"/>
          </a:xfrm>
          <a:prstGeom prst="rect">
            <a:avLst/>
          </a:prstGeom>
        </p:spPr>
      </p:pic>
    </p:spTree>
    <p:extLst>
      <p:ext uri="{BB962C8B-B14F-4D97-AF65-F5344CB8AC3E}">
        <p14:creationId xmlns:p14="http://schemas.microsoft.com/office/powerpoint/2010/main" val="10852113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Output Variables Update</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92500" lnSpcReduction="10000"/>
          </a:bodyPr>
          <a:lstStyle/>
          <a:p>
            <a:pPr marL="0" indent="0">
              <a:buNone/>
            </a:pPr>
            <a:r>
              <a:rPr lang="en-GB" sz="3600" dirty="0" smtClean="0">
                <a:solidFill>
                  <a:srgbClr val="0070C0"/>
                </a:solidFill>
              </a:rPr>
              <a:t>NRS will create updated versions of our 2011 census output variables for use with Scotland’s Census 2022 data</a:t>
            </a:r>
            <a:endParaRPr lang="en-GB" sz="2600" dirty="0" smtClean="0">
              <a:solidFill>
                <a:schemeClr val="tx1">
                  <a:lumMod val="50000"/>
                  <a:lumOff val="50000"/>
                </a:schemeClr>
              </a:solidFill>
            </a:endParaRPr>
          </a:p>
          <a:p>
            <a:pPr marL="0" indent="0">
              <a:buNone/>
            </a:pPr>
            <a:r>
              <a:rPr lang="en-GB" sz="2400" dirty="0" smtClean="0">
                <a:solidFill>
                  <a:schemeClr val="tx1">
                    <a:lumMod val="50000"/>
                    <a:lumOff val="50000"/>
                  </a:schemeClr>
                </a:solidFill>
              </a:rPr>
              <a:t>Whenever possible these variables will maintain comparability with historical data, in particular with the 2011 census</a:t>
            </a:r>
          </a:p>
          <a:p>
            <a:pPr marL="0" indent="0">
              <a:buNone/>
            </a:pPr>
            <a:r>
              <a:rPr lang="en-GB" sz="3600" dirty="0" smtClean="0">
                <a:solidFill>
                  <a:srgbClr val="0070C0"/>
                </a:solidFill>
              </a:rPr>
              <a:t>We are currently working to develop new output variables for new census questions</a:t>
            </a:r>
            <a:endParaRPr lang="en-GB" sz="2600" dirty="0" smtClean="0">
              <a:solidFill>
                <a:schemeClr val="tx1">
                  <a:lumMod val="50000"/>
                  <a:lumOff val="50000"/>
                </a:schemeClr>
              </a:solidFill>
            </a:endParaRPr>
          </a:p>
          <a:p>
            <a:pPr marL="0" indent="0">
              <a:buNone/>
            </a:pPr>
            <a:r>
              <a:rPr lang="en-GB" sz="2400" dirty="0" smtClean="0">
                <a:solidFill>
                  <a:schemeClr val="tx1">
                    <a:lumMod val="50000"/>
                    <a:lumOff val="50000"/>
                  </a:schemeClr>
                </a:solidFill>
              </a:rPr>
              <a:t>NRS will continue to engage with users to understand the data requirements around these new questions and create output variables accordingly</a:t>
            </a:r>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015046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UK Harmonisation</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92500" lnSpcReduction="10000"/>
          </a:bodyPr>
          <a:lstStyle/>
          <a:p>
            <a:pPr marL="0" indent="0">
              <a:buNone/>
            </a:pPr>
            <a:r>
              <a:rPr lang="en-GB" dirty="0" smtClean="0">
                <a:solidFill>
                  <a:srgbClr val="0070C0"/>
                </a:solidFill>
              </a:rPr>
              <a:t>We are continuing to work closely with colleagues from ONS and </a:t>
            </a:r>
            <a:r>
              <a:rPr lang="en-GB" dirty="0" err="1" smtClean="0">
                <a:solidFill>
                  <a:srgbClr val="0070C0"/>
                </a:solidFill>
              </a:rPr>
              <a:t>NISRA</a:t>
            </a:r>
            <a:endParaRPr lang="en-GB" dirty="0" smtClean="0">
              <a:solidFill>
                <a:schemeClr val="tx1">
                  <a:lumMod val="50000"/>
                  <a:lumOff val="50000"/>
                </a:schemeClr>
              </a:solidFill>
            </a:endParaRPr>
          </a:p>
          <a:p>
            <a:pPr marL="0" indent="0">
              <a:buNone/>
            </a:pPr>
            <a:r>
              <a:rPr lang="en-GB" sz="2400" dirty="0" smtClean="0">
                <a:solidFill>
                  <a:schemeClr val="tx1">
                    <a:lumMod val="50000"/>
                    <a:lumOff val="50000"/>
                  </a:schemeClr>
                </a:solidFill>
              </a:rPr>
              <a:t>Creating variables which are comparable across the UK wherever possible.</a:t>
            </a:r>
          </a:p>
          <a:p>
            <a:pPr marL="0" indent="0">
              <a:buNone/>
            </a:pPr>
            <a:r>
              <a:rPr lang="en-GB" dirty="0" smtClean="0">
                <a:solidFill>
                  <a:srgbClr val="0070C0"/>
                </a:solidFill>
              </a:rPr>
              <a:t>This work is continuing following the move of Scotland’s Census to 2022</a:t>
            </a:r>
            <a:endParaRPr lang="en-GB" dirty="0" smtClean="0">
              <a:solidFill>
                <a:schemeClr val="tx1">
                  <a:lumMod val="50000"/>
                  <a:lumOff val="50000"/>
                </a:schemeClr>
              </a:solidFill>
            </a:endParaRPr>
          </a:p>
          <a:p>
            <a:pPr marL="0" indent="0">
              <a:buNone/>
            </a:pPr>
            <a:r>
              <a:rPr lang="en-GB" sz="2400" dirty="0" smtClean="0">
                <a:solidFill>
                  <a:schemeClr val="tx1">
                    <a:lumMod val="50000"/>
                    <a:lumOff val="50000"/>
                  </a:schemeClr>
                </a:solidFill>
              </a:rPr>
              <a:t>The UK offices are working together closely to investigate means for mitigating issues around comparability with respect to the differing Census reference periods</a:t>
            </a:r>
          </a:p>
          <a:p>
            <a:pPr marL="0" indent="0">
              <a:buNone/>
            </a:pPr>
            <a:r>
              <a:rPr lang="en-GB" dirty="0" smtClean="0">
                <a:solidFill>
                  <a:srgbClr val="0070C0"/>
                </a:solidFill>
              </a:rPr>
              <a:t>We are engaging with users of UK data to understand requirements around UK level analysis</a:t>
            </a:r>
            <a:endParaRPr lang="en-GB" dirty="0">
              <a:solidFill>
                <a:schemeClr val="tx1">
                  <a:lumMod val="50000"/>
                  <a:lumOff val="50000"/>
                </a:schemeClr>
              </a:solidFill>
            </a:endParaRPr>
          </a:p>
          <a:p>
            <a:pPr marL="0" indent="0">
              <a:buNone/>
            </a:pPr>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69441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UK Harmonisation</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a:bodyPr>
          <a:lstStyle/>
          <a:p>
            <a:pPr marL="0" indent="0">
              <a:buNone/>
            </a:pPr>
            <a:r>
              <a:rPr lang="en-GB" sz="2800" dirty="0" smtClean="0">
                <a:solidFill>
                  <a:schemeClr val="tx1">
                    <a:lumMod val="50000"/>
                    <a:lumOff val="50000"/>
                  </a:schemeClr>
                </a:solidFill>
              </a:rPr>
              <a:t>The Office for National Statistics (ONS) have set up a UK Data User Working Group, aimed at those who would like to engage with us about developing and using UK data outputs. </a:t>
            </a:r>
          </a:p>
          <a:p>
            <a:pPr marL="0" indent="0">
              <a:buNone/>
            </a:pPr>
            <a:r>
              <a:rPr lang="en-GB" sz="2800" dirty="0" smtClean="0">
                <a:solidFill>
                  <a:schemeClr val="tx1">
                    <a:lumMod val="50000"/>
                    <a:lumOff val="50000"/>
                  </a:schemeClr>
                </a:solidFill>
              </a:rPr>
              <a:t>If you would like to register an interest in joining this group, please email</a:t>
            </a:r>
          </a:p>
          <a:p>
            <a:pPr marL="0" indent="0">
              <a:buNone/>
            </a:pPr>
            <a:r>
              <a:rPr lang="en-GB" sz="2800" dirty="0">
                <a:solidFill>
                  <a:schemeClr val="tx1">
                    <a:lumMod val="75000"/>
                    <a:lumOff val="25000"/>
                  </a:schemeClr>
                </a:solidFill>
                <a:hlinkClick r:id="rId2"/>
              </a:rPr>
              <a:t>census.outputs@ons.gov.uk</a:t>
            </a:r>
            <a:r>
              <a:rPr lang="en-GB" sz="2800" dirty="0">
                <a:solidFill>
                  <a:schemeClr val="tx1">
                    <a:lumMod val="75000"/>
                    <a:lumOff val="25000"/>
                  </a:schemeClr>
                </a:solidFill>
              </a:rPr>
              <a:t> </a:t>
            </a:r>
          </a:p>
          <a:p>
            <a:pPr marL="0" indent="0">
              <a:buNone/>
            </a:pPr>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23636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6124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ctrTitle"/>
          </p:nvPr>
        </p:nvSpPr>
        <p:spPr>
          <a:xfrm>
            <a:off x="985988" y="1608582"/>
            <a:ext cx="10220023" cy="1470025"/>
          </a:xfrm>
        </p:spPr>
        <p:txBody>
          <a:bodyPr/>
          <a:lstStyle/>
          <a:p>
            <a:r>
              <a:rPr lang="en-GB" b="1" dirty="0" smtClean="0">
                <a:solidFill>
                  <a:schemeClr val="bg1"/>
                </a:solidFill>
              </a:rPr>
              <a:t>Other NRS Statistics </a:t>
            </a:r>
            <a:endParaRPr lang="en-GB" b="1" dirty="0">
              <a:solidFill>
                <a:schemeClr val="bg1"/>
              </a:solidFill>
            </a:endParaRPr>
          </a:p>
        </p:txBody>
      </p:sp>
      <p:sp>
        <p:nvSpPr>
          <p:cNvPr id="6" name="Subtitle 4"/>
          <p:cNvSpPr txBox="1">
            <a:spLocks/>
          </p:cNvSpPr>
          <p:nvPr/>
        </p:nvSpPr>
        <p:spPr>
          <a:xfrm>
            <a:off x="1606018" y="4005064"/>
            <a:ext cx="8534400" cy="7297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043668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NRS Demographic Statistics</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70000" lnSpcReduction="20000"/>
          </a:bodyPr>
          <a:lstStyle/>
          <a:p>
            <a:pPr marL="0" indent="0">
              <a:buNone/>
            </a:pPr>
            <a:r>
              <a:rPr lang="en-GB" sz="3600" dirty="0" smtClean="0">
                <a:solidFill>
                  <a:srgbClr val="0070C0"/>
                </a:solidFill>
              </a:rPr>
              <a:t>In addition to the census, we publish a range of demographic statistics</a:t>
            </a:r>
            <a:endParaRPr lang="en-GB" sz="2600" dirty="0" smtClean="0">
              <a:solidFill>
                <a:schemeClr val="tx1">
                  <a:lumMod val="50000"/>
                  <a:lumOff val="50000"/>
                </a:schemeClr>
              </a:solidFill>
            </a:endParaRPr>
          </a:p>
          <a:p>
            <a:r>
              <a:rPr lang="en-GB" sz="2400" dirty="0" smtClean="0">
                <a:solidFill>
                  <a:schemeClr val="tx1">
                    <a:lumMod val="50000"/>
                    <a:lumOff val="50000"/>
                  </a:schemeClr>
                </a:solidFill>
              </a:rPr>
              <a:t>Population </a:t>
            </a:r>
            <a:r>
              <a:rPr lang="en-GB" sz="2400" dirty="0">
                <a:solidFill>
                  <a:schemeClr val="tx1">
                    <a:lumMod val="50000"/>
                    <a:lumOff val="50000"/>
                  </a:schemeClr>
                </a:solidFill>
              </a:rPr>
              <a:t>estimates for councils, neighbourhoods and other areas</a:t>
            </a:r>
          </a:p>
          <a:p>
            <a:r>
              <a:rPr lang="en-GB" sz="2400" dirty="0">
                <a:solidFill>
                  <a:schemeClr val="tx1">
                    <a:lumMod val="50000"/>
                    <a:lumOff val="50000"/>
                  </a:schemeClr>
                </a:solidFill>
              </a:rPr>
              <a:t>Population projections</a:t>
            </a:r>
          </a:p>
          <a:p>
            <a:r>
              <a:rPr lang="en-GB" sz="2400" dirty="0">
                <a:solidFill>
                  <a:schemeClr val="tx1">
                    <a:lumMod val="50000"/>
                    <a:lumOff val="50000"/>
                  </a:schemeClr>
                </a:solidFill>
              </a:rPr>
              <a:t>Migration statistics</a:t>
            </a:r>
          </a:p>
          <a:p>
            <a:r>
              <a:rPr lang="en-GB" sz="2400" dirty="0">
                <a:solidFill>
                  <a:schemeClr val="tx1">
                    <a:lumMod val="50000"/>
                    <a:lumOff val="50000"/>
                  </a:schemeClr>
                </a:solidFill>
              </a:rPr>
              <a:t>Household estimates and projections</a:t>
            </a:r>
          </a:p>
          <a:p>
            <a:r>
              <a:rPr lang="en-GB" sz="2400" dirty="0">
                <a:solidFill>
                  <a:schemeClr val="tx1">
                    <a:lumMod val="50000"/>
                    <a:lumOff val="50000"/>
                  </a:schemeClr>
                </a:solidFill>
              </a:rPr>
              <a:t>Births, adoptions, marriages, civil partnerships</a:t>
            </a:r>
          </a:p>
          <a:p>
            <a:r>
              <a:rPr lang="en-GB" sz="2400" dirty="0">
                <a:solidFill>
                  <a:schemeClr val="tx1">
                    <a:lumMod val="50000"/>
                    <a:lumOff val="50000"/>
                  </a:schemeClr>
                </a:solidFill>
              </a:rPr>
              <a:t>Deaths from different causes (including </a:t>
            </a:r>
            <a:r>
              <a:rPr lang="en-GB" sz="2400" dirty="0" err="1">
                <a:solidFill>
                  <a:schemeClr val="tx1">
                    <a:lumMod val="50000"/>
                    <a:lumOff val="50000"/>
                  </a:schemeClr>
                </a:solidFill>
              </a:rPr>
              <a:t>Covid</a:t>
            </a:r>
            <a:r>
              <a:rPr lang="en-GB" sz="2400" dirty="0">
                <a:solidFill>
                  <a:schemeClr val="tx1">
                    <a:lumMod val="50000"/>
                    <a:lumOff val="50000"/>
                  </a:schemeClr>
                </a:solidFill>
              </a:rPr>
              <a:t>)</a:t>
            </a:r>
          </a:p>
          <a:p>
            <a:r>
              <a:rPr lang="en-GB" sz="2400" dirty="0">
                <a:solidFill>
                  <a:schemeClr val="tx1">
                    <a:lumMod val="50000"/>
                    <a:lumOff val="50000"/>
                  </a:schemeClr>
                </a:solidFill>
              </a:rPr>
              <a:t>Life expectancy and healthy life expectancy</a:t>
            </a:r>
          </a:p>
          <a:p>
            <a:r>
              <a:rPr lang="en-GB" sz="2400" dirty="0">
                <a:solidFill>
                  <a:schemeClr val="tx1">
                    <a:lumMod val="50000"/>
                    <a:lumOff val="50000"/>
                  </a:schemeClr>
                </a:solidFill>
              </a:rPr>
              <a:t>Electoral statistics </a:t>
            </a:r>
          </a:p>
          <a:p>
            <a:r>
              <a:rPr lang="en-GB" sz="2400" dirty="0">
                <a:solidFill>
                  <a:schemeClr val="tx1">
                    <a:lumMod val="50000"/>
                    <a:lumOff val="50000"/>
                  </a:schemeClr>
                </a:solidFill>
              </a:rPr>
              <a:t>Baby </a:t>
            </a:r>
            <a:r>
              <a:rPr lang="en-GB" sz="2400" dirty="0" smtClean="0">
                <a:solidFill>
                  <a:schemeClr val="tx1">
                    <a:lumMod val="50000"/>
                    <a:lumOff val="50000"/>
                  </a:schemeClr>
                </a:solidFill>
              </a:rPr>
              <a:t>names</a:t>
            </a:r>
          </a:p>
          <a:p>
            <a:pPr marL="0" indent="0">
              <a:buNone/>
            </a:pPr>
            <a:r>
              <a:rPr lang="en-GB" sz="3600" dirty="0" smtClean="0">
                <a:solidFill>
                  <a:srgbClr val="0070C0"/>
                </a:solidFill>
              </a:rPr>
              <a:t>Summary reports</a:t>
            </a:r>
          </a:p>
          <a:p>
            <a:r>
              <a:rPr lang="en-GB" sz="2600" dirty="0">
                <a:solidFill>
                  <a:schemeClr val="tx1">
                    <a:lumMod val="50000"/>
                    <a:lumOff val="50000"/>
                  </a:schemeClr>
                </a:solidFill>
              </a:rPr>
              <a:t>‘Scotland’s Population’ overview</a:t>
            </a:r>
          </a:p>
          <a:p>
            <a:r>
              <a:rPr lang="en-GB" sz="2600" dirty="0">
                <a:solidFill>
                  <a:schemeClr val="tx1">
                    <a:lumMod val="50000"/>
                    <a:lumOff val="50000"/>
                  </a:schemeClr>
                </a:solidFill>
              </a:rPr>
              <a:t>Council area profiles</a:t>
            </a:r>
          </a:p>
          <a:p>
            <a:pPr marL="0" indent="0">
              <a:buNone/>
            </a:pPr>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7482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chemeClr val="accent1"/>
                </a:solidFill>
              </a:rPr>
              <a:t>Changes to our statistics</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lnSpcReduction="10000"/>
          </a:bodyPr>
          <a:lstStyle/>
          <a:p>
            <a:pPr marL="0" indent="0">
              <a:buNone/>
            </a:pPr>
            <a:r>
              <a:rPr lang="en-GB" sz="3600" dirty="0" smtClean="0">
                <a:solidFill>
                  <a:srgbClr val="0070C0"/>
                </a:solidFill>
              </a:rPr>
              <a:t>New analysis published in recent years</a:t>
            </a:r>
            <a:endParaRPr lang="en-GB" sz="2600" dirty="0" smtClean="0">
              <a:solidFill>
                <a:schemeClr val="tx1">
                  <a:lumMod val="50000"/>
                  <a:lumOff val="50000"/>
                </a:schemeClr>
              </a:solidFill>
            </a:endParaRPr>
          </a:p>
          <a:p>
            <a:r>
              <a:rPr lang="en-GB" sz="2400" dirty="0" smtClean="0">
                <a:solidFill>
                  <a:schemeClr val="tx1">
                    <a:lumMod val="50000"/>
                    <a:lumOff val="50000"/>
                  </a:schemeClr>
                </a:solidFill>
              </a:rPr>
              <a:t>Analysis of deaths involving </a:t>
            </a:r>
            <a:r>
              <a:rPr lang="en-GB" sz="2400" dirty="0" err="1" smtClean="0">
                <a:solidFill>
                  <a:schemeClr val="tx1">
                    <a:lumMod val="50000"/>
                    <a:lumOff val="50000"/>
                  </a:schemeClr>
                </a:solidFill>
              </a:rPr>
              <a:t>Covid</a:t>
            </a:r>
            <a:r>
              <a:rPr lang="en-GB" sz="2400" dirty="0" smtClean="0">
                <a:solidFill>
                  <a:schemeClr val="tx1">
                    <a:lumMod val="50000"/>
                    <a:lumOff val="50000"/>
                  </a:schemeClr>
                </a:solidFill>
              </a:rPr>
              <a:t>-19</a:t>
            </a:r>
          </a:p>
          <a:p>
            <a:r>
              <a:rPr lang="en-GB" sz="2400" dirty="0" smtClean="0">
                <a:solidFill>
                  <a:schemeClr val="tx1">
                    <a:lumMod val="50000"/>
                    <a:lumOff val="50000"/>
                  </a:schemeClr>
                </a:solidFill>
              </a:rPr>
              <a:t>Homeless deaths</a:t>
            </a:r>
          </a:p>
          <a:p>
            <a:r>
              <a:rPr lang="en-GB" sz="2400" dirty="0" smtClean="0">
                <a:solidFill>
                  <a:schemeClr val="tx1">
                    <a:lumMod val="50000"/>
                    <a:lumOff val="50000"/>
                  </a:schemeClr>
                </a:solidFill>
              </a:rPr>
              <a:t>Healthy life expectancy</a:t>
            </a:r>
          </a:p>
          <a:p>
            <a:pPr marL="0" indent="0">
              <a:buNone/>
            </a:pPr>
            <a:r>
              <a:rPr lang="en-GB" sz="3600" dirty="0" smtClean="0">
                <a:solidFill>
                  <a:srgbClr val="0070C0"/>
                </a:solidFill>
              </a:rPr>
              <a:t>Developments</a:t>
            </a:r>
          </a:p>
          <a:p>
            <a:r>
              <a:rPr lang="en-GB" sz="2600" dirty="0" smtClean="0">
                <a:solidFill>
                  <a:schemeClr val="tx1">
                    <a:lumMod val="50000"/>
                    <a:lumOff val="50000"/>
                  </a:schemeClr>
                </a:solidFill>
              </a:rPr>
              <a:t>Reviewing/developing sources of data on migration</a:t>
            </a:r>
          </a:p>
          <a:p>
            <a:r>
              <a:rPr lang="en-GB" sz="2600" dirty="0" smtClean="0">
                <a:solidFill>
                  <a:schemeClr val="tx1">
                    <a:lumMod val="50000"/>
                    <a:lumOff val="50000"/>
                  </a:schemeClr>
                </a:solidFill>
              </a:rPr>
              <a:t>Population and household estimates published on 25 June 2021</a:t>
            </a:r>
          </a:p>
          <a:p>
            <a:r>
              <a:rPr lang="en-GB" sz="2600" dirty="0" smtClean="0">
                <a:solidFill>
                  <a:schemeClr val="tx1">
                    <a:lumMod val="50000"/>
                    <a:lumOff val="50000"/>
                  </a:schemeClr>
                </a:solidFill>
              </a:rPr>
              <a:t>National population projections published in December 2021</a:t>
            </a:r>
            <a:endParaRPr lang="en-GB" sz="2600" dirty="0">
              <a:solidFill>
                <a:schemeClr val="tx1">
                  <a:lumMod val="50000"/>
                  <a:lumOff val="50000"/>
                </a:schemeClr>
              </a:solidFill>
            </a:endParaRPr>
          </a:p>
          <a:p>
            <a:pPr marL="0" indent="0">
              <a:buNone/>
            </a:pPr>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4625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Introduction to Enumeration</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77500" lnSpcReduction="20000"/>
          </a:bodyPr>
          <a:lstStyle/>
          <a:p>
            <a:pPr marL="0" indent="0">
              <a:buNone/>
            </a:pPr>
            <a:r>
              <a:rPr lang="en-GB" sz="3600" dirty="0" smtClean="0">
                <a:solidFill>
                  <a:srgbClr val="0070C0"/>
                </a:solidFill>
              </a:rPr>
              <a:t>Why do we enumerate?</a:t>
            </a:r>
            <a:endParaRPr lang="en-GB" sz="3600" dirty="0">
              <a:solidFill>
                <a:srgbClr val="0070C0"/>
              </a:solidFill>
            </a:endParaRPr>
          </a:p>
          <a:p>
            <a:pPr marL="0" indent="0">
              <a:buNone/>
            </a:pPr>
            <a:r>
              <a:rPr lang="en-GB" sz="2600" dirty="0" smtClean="0">
                <a:solidFill>
                  <a:schemeClr val="tx1">
                    <a:lumMod val="50000"/>
                    <a:lumOff val="50000"/>
                  </a:schemeClr>
                </a:solidFill>
              </a:rPr>
              <a:t>Scotland’s Census will collect information of everyone </a:t>
            </a:r>
            <a:r>
              <a:rPr lang="en-GB" sz="2600" u="sng" dirty="0" smtClean="0">
                <a:solidFill>
                  <a:schemeClr val="tx1">
                    <a:lumMod val="50000"/>
                    <a:lumOff val="50000"/>
                  </a:schemeClr>
                </a:solidFill>
              </a:rPr>
              <a:t>usually resident</a:t>
            </a:r>
            <a:r>
              <a:rPr lang="en-GB" sz="2600" dirty="0" smtClean="0">
                <a:solidFill>
                  <a:schemeClr val="tx1">
                    <a:lumMod val="50000"/>
                    <a:lumOff val="50000"/>
                  </a:schemeClr>
                </a:solidFill>
              </a:rPr>
              <a:t> within Scotland on census data. </a:t>
            </a:r>
          </a:p>
          <a:p>
            <a:pPr marL="0" indent="0">
              <a:buNone/>
            </a:pPr>
            <a:r>
              <a:rPr lang="en-GB" sz="2600" dirty="0" smtClean="0">
                <a:solidFill>
                  <a:schemeClr val="tx1">
                    <a:lumMod val="50000"/>
                    <a:lumOff val="50000"/>
                  </a:schemeClr>
                </a:solidFill>
              </a:rPr>
              <a:t>Information on visitors will be collected similar to 2011. </a:t>
            </a:r>
          </a:p>
          <a:p>
            <a:pPr marL="0" indent="0">
              <a:buNone/>
            </a:pPr>
            <a:endParaRPr lang="en-GB" sz="1800" dirty="0"/>
          </a:p>
          <a:p>
            <a:pPr marL="0" indent="0">
              <a:buNone/>
            </a:pPr>
            <a:r>
              <a:rPr lang="en-GB" sz="3600" dirty="0" smtClean="0">
                <a:solidFill>
                  <a:srgbClr val="0070C0"/>
                </a:solidFill>
              </a:rPr>
              <a:t>Enumeration Groupings</a:t>
            </a:r>
          </a:p>
          <a:p>
            <a:pPr marL="0" indent="0">
              <a:buNone/>
            </a:pPr>
            <a:r>
              <a:rPr lang="en-GB" sz="2600" dirty="0" smtClean="0">
                <a:solidFill>
                  <a:schemeClr val="tx1">
                    <a:lumMod val="50000"/>
                    <a:lumOff val="50000"/>
                  </a:schemeClr>
                </a:solidFill>
              </a:rPr>
              <a:t>To ensure the proposed approaches are fit </a:t>
            </a:r>
            <a:br>
              <a:rPr lang="en-GB" sz="2600" dirty="0" smtClean="0">
                <a:solidFill>
                  <a:schemeClr val="tx1">
                    <a:lumMod val="50000"/>
                    <a:lumOff val="50000"/>
                  </a:schemeClr>
                </a:solidFill>
              </a:rPr>
            </a:br>
            <a:r>
              <a:rPr lang="en-GB" sz="2600" dirty="0" smtClean="0">
                <a:solidFill>
                  <a:schemeClr val="tx1">
                    <a:lumMod val="50000"/>
                    <a:lumOff val="50000"/>
                  </a:schemeClr>
                </a:solidFill>
              </a:rPr>
              <a:t>for purpose, Scotland’s population will be </a:t>
            </a:r>
            <a:br>
              <a:rPr lang="en-GB" sz="2600" dirty="0" smtClean="0">
                <a:solidFill>
                  <a:schemeClr val="tx1">
                    <a:lumMod val="50000"/>
                    <a:lumOff val="50000"/>
                  </a:schemeClr>
                </a:solidFill>
              </a:rPr>
            </a:br>
            <a:r>
              <a:rPr lang="en-GB" sz="2600" dirty="0" smtClean="0">
                <a:solidFill>
                  <a:schemeClr val="tx1">
                    <a:lumMod val="50000"/>
                    <a:lumOff val="50000"/>
                  </a:schemeClr>
                </a:solidFill>
              </a:rPr>
              <a:t>split into three main groups of respondents</a:t>
            </a:r>
          </a:p>
          <a:p>
            <a:pPr marL="514350" indent="-514350">
              <a:buFont typeface="+mj-lt"/>
              <a:buAutoNum type="arabicPeriod"/>
            </a:pPr>
            <a:r>
              <a:rPr lang="en-GB" sz="2600" dirty="0" smtClean="0">
                <a:solidFill>
                  <a:schemeClr val="tx1">
                    <a:lumMod val="50000"/>
                    <a:lumOff val="50000"/>
                  </a:schemeClr>
                </a:solidFill>
              </a:rPr>
              <a:t>Standard households</a:t>
            </a:r>
          </a:p>
          <a:p>
            <a:pPr marL="514350" indent="-514350">
              <a:buFont typeface="+mj-lt"/>
              <a:buAutoNum type="arabicPeriod"/>
            </a:pPr>
            <a:r>
              <a:rPr lang="en-GB" sz="2600" dirty="0" smtClean="0">
                <a:solidFill>
                  <a:schemeClr val="tx1">
                    <a:lumMod val="50000"/>
                    <a:lumOff val="50000"/>
                  </a:schemeClr>
                </a:solidFill>
              </a:rPr>
              <a:t>Communal establishments</a:t>
            </a:r>
          </a:p>
          <a:p>
            <a:pPr marL="514350" indent="-514350">
              <a:buFont typeface="+mj-lt"/>
              <a:buAutoNum type="arabicPeriod"/>
            </a:pPr>
            <a:r>
              <a:rPr lang="en-GB" sz="2600" dirty="0" smtClean="0">
                <a:solidFill>
                  <a:schemeClr val="tx1">
                    <a:lumMod val="50000"/>
                    <a:lumOff val="50000"/>
                  </a:schemeClr>
                </a:solidFill>
              </a:rPr>
              <a:t>Population groups which require </a:t>
            </a:r>
            <a:br>
              <a:rPr lang="en-GB" sz="2600" dirty="0" smtClean="0">
                <a:solidFill>
                  <a:schemeClr val="tx1">
                    <a:lumMod val="50000"/>
                    <a:lumOff val="50000"/>
                  </a:schemeClr>
                </a:solidFill>
              </a:rPr>
            </a:br>
            <a:r>
              <a:rPr lang="en-GB" sz="2600" dirty="0" smtClean="0">
                <a:solidFill>
                  <a:schemeClr val="tx1">
                    <a:lumMod val="50000"/>
                    <a:lumOff val="50000"/>
                  </a:schemeClr>
                </a:solidFill>
              </a:rPr>
              <a:t>a tailored approach</a:t>
            </a:r>
            <a:endParaRPr lang="en-GB" sz="3600" dirty="0">
              <a:solidFill>
                <a:srgbClr val="0070C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a:stretch>
            <a:fillRect/>
          </a:stretch>
        </p:blipFill>
        <p:spPr>
          <a:xfrm>
            <a:off x="5355269" y="2759242"/>
            <a:ext cx="6701057" cy="2576329"/>
          </a:xfrm>
          <a:prstGeom prst="rect">
            <a:avLst/>
          </a:prstGeom>
        </p:spPr>
      </p:pic>
    </p:spTree>
    <p:extLst>
      <p:ext uri="{BB962C8B-B14F-4D97-AF65-F5344CB8AC3E}">
        <p14:creationId xmlns:p14="http://schemas.microsoft.com/office/powerpoint/2010/main" val="12372812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fontScale="90000"/>
          </a:bodyPr>
          <a:lstStyle/>
          <a:p>
            <a:r>
              <a:rPr lang="en-GB" sz="4000" b="1" dirty="0" smtClean="0">
                <a:solidFill>
                  <a:schemeClr val="accent1"/>
                </a:solidFill>
              </a:rPr>
              <a:t>Demographic statistics and the census</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a:bodyPr>
          <a:lstStyle/>
          <a:p>
            <a:pPr marL="0" indent="0">
              <a:buNone/>
            </a:pPr>
            <a:r>
              <a:rPr lang="en-GB" sz="3600" dirty="0" smtClean="0">
                <a:solidFill>
                  <a:srgbClr val="0070C0"/>
                </a:solidFill>
              </a:rPr>
              <a:t>Our demographic data will be compared to the census figures.</a:t>
            </a:r>
          </a:p>
          <a:p>
            <a:pPr marL="0" indent="0">
              <a:buNone/>
            </a:pPr>
            <a:endParaRPr lang="en-GB" sz="3600" dirty="0">
              <a:solidFill>
                <a:srgbClr val="0070C0"/>
              </a:solidFill>
            </a:endParaRPr>
          </a:p>
          <a:p>
            <a:pPr marL="0" indent="0">
              <a:buNone/>
            </a:pPr>
            <a:r>
              <a:rPr lang="en-GB" sz="3600" dirty="0" smtClean="0">
                <a:solidFill>
                  <a:srgbClr val="0070C0"/>
                </a:solidFill>
              </a:rPr>
              <a:t>We revise our population and household statistics after the census, and revise the figures since the last census. </a:t>
            </a:r>
            <a:endParaRPr lang="en-GB" sz="2600" dirty="0">
              <a:solidFill>
                <a:schemeClr val="tx1">
                  <a:lumMod val="50000"/>
                  <a:lumOff val="50000"/>
                </a:schemeClr>
              </a:solidFill>
            </a:endParaRPr>
          </a:p>
          <a:p>
            <a:pPr marL="0" indent="0">
              <a:buNone/>
            </a:pPr>
            <a:endParaRPr lang="en-GB" sz="2600"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04259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6124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ctrTitle"/>
          </p:nvPr>
        </p:nvSpPr>
        <p:spPr>
          <a:xfrm>
            <a:off x="894548" y="1951765"/>
            <a:ext cx="10220023" cy="1470025"/>
          </a:xfrm>
        </p:spPr>
        <p:txBody>
          <a:bodyPr/>
          <a:lstStyle/>
          <a:p>
            <a:r>
              <a:rPr lang="en-GB" b="1" dirty="0" smtClean="0">
                <a:solidFill>
                  <a:schemeClr val="bg1"/>
                </a:solidFill>
              </a:rPr>
              <a:t>Thank You!</a:t>
            </a:r>
            <a:endParaRPr lang="en-GB" b="1" dirty="0">
              <a:solidFill>
                <a:schemeClr val="bg1"/>
              </a:solidFill>
            </a:endParaRPr>
          </a:p>
        </p:txBody>
      </p:sp>
      <p:sp>
        <p:nvSpPr>
          <p:cNvPr id="6" name="Subtitle 4"/>
          <p:cNvSpPr txBox="1">
            <a:spLocks/>
          </p:cNvSpPr>
          <p:nvPr/>
        </p:nvSpPr>
        <p:spPr>
          <a:xfrm>
            <a:off x="1606018" y="4005064"/>
            <a:ext cx="8534400" cy="7297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08079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Household Enumeration</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77500" lnSpcReduction="20000"/>
          </a:bodyPr>
          <a:lstStyle/>
          <a:p>
            <a:pPr marL="0" indent="0">
              <a:buNone/>
            </a:pPr>
            <a:r>
              <a:rPr lang="en-GB" sz="3600" dirty="0" smtClean="0">
                <a:solidFill>
                  <a:srgbClr val="0070C0"/>
                </a:solidFill>
              </a:rPr>
              <a:t>Standard Households</a:t>
            </a:r>
            <a:endParaRPr lang="en-GB" sz="3600" dirty="0">
              <a:solidFill>
                <a:srgbClr val="0070C0"/>
              </a:solidFill>
            </a:endParaRPr>
          </a:p>
          <a:p>
            <a:pPr marL="0" indent="0">
              <a:buNone/>
            </a:pPr>
            <a:r>
              <a:rPr lang="en-GB" sz="2600" dirty="0" smtClean="0">
                <a:solidFill>
                  <a:schemeClr val="tx1">
                    <a:lumMod val="50000"/>
                    <a:lumOff val="50000"/>
                  </a:schemeClr>
                </a:solidFill>
              </a:rPr>
              <a:t>A household is defined as:</a:t>
            </a:r>
          </a:p>
          <a:p>
            <a:r>
              <a:rPr lang="en-GB" sz="2600" dirty="0" smtClean="0">
                <a:solidFill>
                  <a:schemeClr val="tx1">
                    <a:lumMod val="50000"/>
                    <a:lumOff val="50000"/>
                  </a:schemeClr>
                </a:solidFill>
              </a:rPr>
              <a:t>A person living alone, or</a:t>
            </a:r>
          </a:p>
          <a:p>
            <a:r>
              <a:rPr lang="en-GB" sz="2600" dirty="0" smtClean="0">
                <a:solidFill>
                  <a:schemeClr val="tx1">
                    <a:lumMod val="50000"/>
                    <a:lumOff val="50000"/>
                  </a:schemeClr>
                </a:solidFill>
              </a:rPr>
              <a:t>A group of people (not necessarily related) living at the same address who share cooking facilities and share a living room or sitting room or dining area</a:t>
            </a:r>
          </a:p>
          <a:p>
            <a:endParaRPr lang="en-GB" sz="2600" dirty="0">
              <a:solidFill>
                <a:schemeClr val="tx1">
                  <a:lumMod val="50000"/>
                  <a:lumOff val="50000"/>
                </a:schemeClr>
              </a:solidFill>
            </a:endParaRPr>
          </a:p>
          <a:p>
            <a:pPr marL="0" indent="0">
              <a:buNone/>
            </a:pPr>
            <a:r>
              <a:rPr lang="en-GB" sz="2600" dirty="0" smtClean="0">
                <a:solidFill>
                  <a:schemeClr val="tx1">
                    <a:lumMod val="50000"/>
                    <a:lumOff val="50000"/>
                  </a:schemeClr>
                </a:solidFill>
              </a:rPr>
              <a:t>There was a total of 2,473,881 households in 2011. </a:t>
            </a:r>
          </a:p>
          <a:p>
            <a:pPr marL="0" indent="0">
              <a:buNone/>
            </a:pPr>
            <a:endParaRPr lang="en-GB" sz="1800" dirty="0"/>
          </a:p>
          <a:p>
            <a:pPr marL="0" indent="0">
              <a:buNone/>
            </a:pPr>
            <a:r>
              <a:rPr lang="en-GB" sz="3600" dirty="0" smtClean="0">
                <a:solidFill>
                  <a:srgbClr val="0070C0"/>
                </a:solidFill>
              </a:rPr>
              <a:t>Hard to Count (HTC) Index</a:t>
            </a:r>
          </a:p>
          <a:p>
            <a:pPr marL="0" indent="0">
              <a:buNone/>
            </a:pPr>
            <a:r>
              <a:rPr lang="en-GB" sz="2600" dirty="0" smtClean="0">
                <a:solidFill>
                  <a:schemeClr val="tx1">
                    <a:lumMod val="50000"/>
                    <a:lumOff val="50000"/>
                  </a:schemeClr>
                </a:solidFill>
              </a:rPr>
              <a:t>This index predicts how difficult it will be to count </a:t>
            </a:r>
            <a:br>
              <a:rPr lang="en-GB" sz="2600" dirty="0" smtClean="0">
                <a:solidFill>
                  <a:schemeClr val="tx1">
                    <a:lumMod val="50000"/>
                    <a:lumOff val="50000"/>
                  </a:schemeClr>
                </a:solidFill>
              </a:rPr>
            </a:br>
            <a:r>
              <a:rPr lang="en-GB" sz="2600" dirty="0" smtClean="0">
                <a:solidFill>
                  <a:schemeClr val="tx1">
                    <a:lumMod val="50000"/>
                    <a:lumOff val="50000"/>
                  </a:schemeClr>
                </a:solidFill>
              </a:rPr>
              <a:t>households in an area based upon demographic </a:t>
            </a:r>
            <a:br>
              <a:rPr lang="en-GB" sz="2600" dirty="0" smtClean="0">
                <a:solidFill>
                  <a:schemeClr val="tx1">
                    <a:lumMod val="50000"/>
                    <a:lumOff val="50000"/>
                  </a:schemeClr>
                </a:solidFill>
              </a:rPr>
            </a:br>
            <a:r>
              <a:rPr lang="en-GB" sz="2600" dirty="0" smtClean="0">
                <a:solidFill>
                  <a:schemeClr val="tx1">
                    <a:lumMod val="50000"/>
                    <a:lumOff val="50000"/>
                  </a:schemeClr>
                </a:solidFill>
              </a:rPr>
              <a:t>factors associated with low levels of response to </a:t>
            </a:r>
            <a:br>
              <a:rPr lang="en-GB" sz="2600" dirty="0" smtClean="0">
                <a:solidFill>
                  <a:schemeClr val="tx1">
                    <a:lumMod val="50000"/>
                    <a:lumOff val="50000"/>
                  </a:schemeClr>
                </a:solidFill>
              </a:rPr>
            </a:br>
            <a:r>
              <a:rPr lang="en-GB" sz="2600" dirty="0" smtClean="0">
                <a:solidFill>
                  <a:schemeClr val="tx1">
                    <a:lumMod val="50000"/>
                    <a:lumOff val="50000"/>
                  </a:schemeClr>
                </a:solidFill>
              </a:rPr>
              <a:t>the 2011 census, and other, more recent surveys. </a:t>
            </a:r>
            <a:endParaRPr lang="en-GB" sz="3600" dirty="0">
              <a:solidFill>
                <a:srgbClr val="0070C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5651344" y="2754411"/>
            <a:ext cx="6172512" cy="2581160"/>
          </a:xfrm>
          <a:prstGeom prst="rect">
            <a:avLst/>
          </a:prstGeom>
        </p:spPr>
      </p:pic>
    </p:spTree>
    <p:extLst>
      <p:ext uri="{BB962C8B-B14F-4D97-AF65-F5344CB8AC3E}">
        <p14:creationId xmlns:p14="http://schemas.microsoft.com/office/powerpoint/2010/main" val="3493622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10"/>
            <a:ext cx="10881673" cy="1143000"/>
          </a:xfrm>
        </p:spPr>
        <p:txBody>
          <a:bodyPr>
            <a:normAutofit/>
          </a:bodyPr>
          <a:lstStyle/>
          <a:p>
            <a:r>
              <a:rPr lang="en-GB" sz="4000" b="1" dirty="0" smtClean="0">
                <a:solidFill>
                  <a:srgbClr val="0070C0"/>
                </a:solidFill>
              </a:rPr>
              <a:t>Communal Establishments (CEs)</a:t>
            </a:r>
            <a:endParaRPr lang="en-GB" sz="4000" b="1" dirty="0">
              <a:solidFill>
                <a:schemeClr val="accent1"/>
              </a:solidFill>
            </a:endParaRPr>
          </a:p>
        </p:txBody>
      </p:sp>
      <p:sp>
        <p:nvSpPr>
          <p:cNvPr id="3" name="Content Placeholder 2"/>
          <p:cNvSpPr>
            <a:spLocks noGrp="1"/>
          </p:cNvSpPr>
          <p:nvPr>
            <p:ph idx="1"/>
          </p:nvPr>
        </p:nvSpPr>
        <p:spPr>
          <a:xfrm>
            <a:off x="609600" y="1430682"/>
            <a:ext cx="10881674" cy="3904889"/>
          </a:xfrm>
        </p:spPr>
        <p:txBody>
          <a:bodyPr>
            <a:normAutofit fontScale="77500" lnSpcReduction="20000"/>
          </a:bodyPr>
          <a:lstStyle/>
          <a:p>
            <a:pPr marL="0" indent="0">
              <a:buNone/>
            </a:pPr>
            <a:r>
              <a:rPr lang="en-GB" sz="3600" dirty="0" smtClean="0">
                <a:solidFill>
                  <a:srgbClr val="0070C0"/>
                </a:solidFill>
              </a:rPr>
              <a:t>Communal Establishments</a:t>
            </a:r>
            <a:endParaRPr lang="en-GB" sz="3600" dirty="0">
              <a:solidFill>
                <a:srgbClr val="0070C0"/>
              </a:solidFill>
            </a:endParaRPr>
          </a:p>
          <a:p>
            <a:pPr marL="0" indent="0">
              <a:buNone/>
            </a:pPr>
            <a:r>
              <a:rPr lang="en-GB" sz="2600" dirty="0" smtClean="0">
                <a:solidFill>
                  <a:schemeClr val="tx1">
                    <a:lumMod val="50000"/>
                    <a:lumOff val="50000"/>
                  </a:schemeClr>
                </a:solidFill>
              </a:rPr>
              <a:t>A communal establishment (CE) is defined as:</a:t>
            </a:r>
          </a:p>
          <a:p>
            <a:pPr marL="0" indent="0">
              <a:buNone/>
            </a:pPr>
            <a:r>
              <a:rPr lang="en-GB" sz="2600" dirty="0" smtClean="0">
                <a:solidFill>
                  <a:schemeClr val="tx1">
                    <a:lumMod val="50000"/>
                    <a:lumOff val="50000"/>
                  </a:schemeClr>
                </a:solidFill>
              </a:rPr>
              <a:t>A typically managed residential accommodation where there is full time or part time supervision of the accommodation</a:t>
            </a:r>
          </a:p>
          <a:p>
            <a:pPr marL="0" indent="0">
              <a:buNone/>
            </a:pPr>
            <a:endParaRPr lang="en-GB" sz="2600" dirty="0" smtClean="0">
              <a:solidFill>
                <a:schemeClr val="tx1">
                  <a:lumMod val="50000"/>
                  <a:lumOff val="50000"/>
                </a:schemeClr>
              </a:solidFill>
            </a:endParaRPr>
          </a:p>
          <a:p>
            <a:endParaRPr lang="en-GB" sz="2600" dirty="0">
              <a:solidFill>
                <a:schemeClr val="tx1">
                  <a:lumMod val="50000"/>
                  <a:lumOff val="50000"/>
                </a:schemeClr>
              </a:solidFill>
            </a:endParaRPr>
          </a:p>
          <a:p>
            <a:pPr marL="0" indent="0">
              <a:buNone/>
            </a:pPr>
            <a:endParaRPr lang="en-GB" sz="1800" dirty="0" smtClean="0"/>
          </a:p>
          <a:p>
            <a:pPr marL="0" indent="0">
              <a:buNone/>
            </a:pPr>
            <a:endParaRPr lang="en-GB" sz="1800" dirty="0" smtClean="0"/>
          </a:p>
          <a:p>
            <a:pPr marL="0" indent="0">
              <a:buNone/>
            </a:pPr>
            <a:r>
              <a:rPr lang="en-GB" sz="3600" dirty="0" smtClean="0">
                <a:solidFill>
                  <a:srgbClr val="0070C0"/>
                </a:solidFill>
              </a:rPr>
              <a:t>Communal </a:t>
            </a:r>
            <a:r>
              <a:rPr lang="en-GB" sz="3300" dirty="0" smtClean="0">
                <a:solidFill>
                  <a:srgbClr val="0070C0"/>
                </a:solidFill>
              </a:rPr>
              <a:t>Establishment</a:t>
            </a:r>
            <a:r>
              <a:rPr lang="en-GB" sz="3600" dirty="0" smtClean="0">
                <a:solidFill>
                  <a:srgbClr val="0070C0"/>
                </a:solidFill>
              </a:rPr>
              <a:t> Groupings</a:t>
            </a:r>
          </a:p>
          <a:p>
            <a:pPr marL="0" indent="0">
              <a:buNone/>
            </a:pPr>
            <a:r>
              <a:rPr lang="en-GB" sz="2600" dirty="0" smtClean="0">
                <a:solidFill>
                  <a:schemeClr val="tx1">
                    <a:lumMod val="50000"/>
                    <a:lumOff val="50000"/>
                  </a:schemeClr>
                </a:solidFill>
              </a:rPr>
              <a:t>We have 4 communal establishment groupings</a:t>
            </a:r>
            <a:br>
              <a:rPr lang="en-GB" sz="2600" dirty="0" smtClean="0">
                <a:solidFill>
                  <a:schemeClr val="tx1">
                    <a:lumMod val="50000"/>
                    <a:lumOff val="50000"/>
                  </a:schemeClr>
                </a:solidFill>
              </a:rPr>
            </a:br>
            <a:r>
              <a:rPr lang="en-GB" sz="2600" dirty="0" smtClean="0">
                <a:solidFill>
                  <a:schemeClr val="tx1">
                    <a:lumMod val="50000"/>
                    <a:lumOff val="50000"/>
                  </a:schemeClr>
                </a:solidFill>
              </a:rPr>
              <a:t>that allow us to consider the strategies and </a:t>
            </a:r>
            <a:br>
              <a:rPr lang="en-GB" sz="2600" dirty="0" smtClean="0">
                <a:solidFill>
                  <a:schemeClr val="tx1">
                    <a:lumMod val="50000"/>
                    <a:lumOff val="50000"/>
                  </a:schemeClr>
                </a:solidFill>
              </a:rPr>
            </a:br>
            <a:r>
              <a:rPr lang="en-GB" sz="2600" dirty="0" smtClean="0">
                <a:solidFill>
                  <a:schemeClr val="tx1">
                    <a:lumMod val="50000"/>
                    <a:lumOff val="50000"/>
                  </a:schemeClr>
                </a:solidFill>
              </a:rPr>
              <a:t>tactics that will be requires to maximise</a:t>
            </a:r>
            <a:br>
              <a:rPr lang="en-GB" sz="2600" dirty="0" smtClean="0">
                <a:solidFill>
                  <a:schemeClr val="tx1">
                    <a:lumMod val="50000"/>
                    <a:lumOff val="50000"/>
                  </a:schemeClr>
                </a:solidFill>
              </a:rPr>
            </a:br>
            <a:r>
              <a:rPr lang="en-GB" sz="2600" dirty="0" smtClean="0">
                <a:solidFill>
                  <a:schemeClr val="tx1">
                    <a:lumMod val="50000"/>
                    <a:lumOff val="50000"/>
                  </a:schemeClr>
                </a:solidFill>
              </a:rPr>
              <a:t>response with these different segments. </a:t>
            </a:r>
            <a:endParaRPr lang="en-GB" sz="3600" dirty="0">
              <a:solidFill>
                <a:srgbClr val="0070C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AE9A1-EF99-4F23-8644-9AE6A293F1C8}" type="slidenum">
              <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2"/>
          <a:stretch>
            <a:fillRect/>
          </a:stretch>
        </p:blipFill>
        <p:spPr>
          <a:xfrm>
            <a:off x="5275783" y="2582780"/>
            <a:ext cx="6306617" cy="2752792"/>
          </a:xfrm>
          <a:prstGeom prst="rect">
            <a:avLst/>
          </a:prstGeom>
        </p:spPr>
      </p:pic>
      <p:graphicFrame>
        <p:nvGraphicFramePr>
          <p:cNvPr id="10" name="Table 9"/>
          <p:cNvGraphicFramePr>
            <a:graphicFrameLocks noGrp="1"/>
          </p:cNvGraphicFramePr>
          <p:nvPr>
            <p:extLst/>
          </p:nvPr>
        </p:nvGraphicFramePr>
        <p:xfrm>
          <a:off x="997496" y="2755200"/>
          <a:ext cx="3890391" cy="868680"/>
        </p:xfrm>
        <a:graphic>
          <a:graphicData uri="http://schemas.openxmlformats.org/drawingml/2006/table">
            <a:tbl>
              <a:tblPr firstRow="1" bandRow="1"/>
              <a:tblGrid>
                <a:gridCol w="3032572">
                  <a:extLst>
                    <a:ext uri="{9D8B030D-6E8A-4147-A177-3AD203B41FA5}">
                      <a16:colId xmlns:a16="http://schemas.microsoft.com/office/drawing/2014/main" val="1999376043"/>
                    </a:ext>
                  </a:extLst>
                </a:gridCol>
                <a:gridCol w="857819">
                  <a:extLst>
                    <a:ext uri="{9D8B030D-6E8A-4147-A177-3AD203B41FA5}">
                      <a16:colId xmlns:a16="http://schemas.microsoft.com/office/drawing/2014/main" val="890966953"/>
                    </a:ext>
                  </a:extLst>
                </a:gridCol>
              </a:tblGrid>
              <a:tr h="222233">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2011 - Number of Communal Establishments (CEs)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tx1"/>
                          </a:solidFill>
                        </a:rPr>
                        <a:t>5,425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37718130"/>
                  </a:ext>
                </a:extLst>
              </a:tr>
              <a:tr h="25736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2011 - No. residents in CEs </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tx1"/>
                          </a:solidFill>
                        </a:rPr>
                        <a:t>99,017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4824030"/>
                  </a:ext>
                </a:extLst>
              </a:tr>
            </a:tbl>
          </a:graphicData>
        </a:graphic>
      </p:graphicFrame>
    </p:spTree>
    <p:extLst>
      <p:ext uri="{BB962C8B-B14F-4D97-AF65-F5344CB8AC3E}">
        <p14:creationId xmlns:p14="http://schemas.microsoft.com/office/powerpoint/2010/main" val="3658810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3692</Words>
  <Application>Microsoft Office PowerPoint</Application>
  <PresentationFormat>Widescreen</PresentationFormat>
  <Paragraphs>545</Paragraphs>
  <Slides>71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Arial Narrow</vt:lpstr>
      <vt:lpstr>Calibri</vt:lpstr>
      <vt:lpstr>Segoe UI Semibold</vt:lpstr>
      <vt:lpstr>Times New Roman</vt:lpstr>
      <vt:lpstr>Verdana</vt:lpstr>
      <vt:lpstr>1_Office Theme</vt:lpstr>
      <vt:lpstr>Welcome to  Scotland’s Census 2022  Census Roadshows June 2021</vt:lpstr>
      <vt:lpstr> General Update</vt:lpstr>
      <vt:lpstr>Scotland Census 2022 Programme – High level timeline</vt:lpstr>
      <vt:lpstr>High Level Design</vt:lpstr>
      <vt:lpstr>SDC and Outputs</vt:lpstr>
      <vt:lpstr>Introduction to Enumeration</vt:lpstr>
      <vt:lpstr>Introduction to Enumeration</vt:lpstr>
      <vt:lpstr>Household Enumeration</vt:lpstr>
      <vt:lpstr>Communal Establishments (CEs)</vt:lpstr>
      <vt:lpstr>Tailored Enumeration</vt:lpstr>
      <vt:lpstr>PowerPoint Presentation</vt:lpstr>
      <vt:lpstr>Wave of Contact Model – Overview</vt:lpstr>
      <vt:lpstr>Wave of Contact Model – Communal Establishments</vt:lpstr>
      <vt:lpstr>Question and Questionnaire Design</vt:lpstr>
      <vt:lpstr>Legislation</vt:lpstr>
      <vt:lpstr>Census Coverage Survey (CCS)</vt:lpstr>
      <vt:lpstr>The CCS is…</vt:lpstr>
      <vt:lpstr>Statistical Methodology</vt:lpstr>
      <vt:lpstr>PowerPoint Presentation</vt:lpstr>
      <vt:lpstr> Communications and Engagement</vt:lpstr>
      <vt:lpstr>Stakeholder and Community Engagement</vt:lpstr>
      <vt:lpstr>Case Studies are Key</vt:lpstr>
      <vt:lpstr>Communications Channels</vt:lpstr>
      <vt:lpstr> Administrative Based Population Estimates (ABPE)</vt:lpstr>
      <vt:lpstr>SDC and Outputs</vt:lpstr>
      <vt:lpstr>Publication – Statistical Research</vt:lpstr>
      <vt:lpstr>Aim</vt:lpstr>
      <vt:lpstr>Datasets Used</vt:lpstr>
      <vt:lpstr>SDC and Outputs</vt:lpstr>
      <vt:lpstr>Separation of Functions</vt:lpstr>
      <vt:lpstr>De-Identification</vt:lpstr>
      <vt:lpstr>Data Flowchart</vt:lpstr>
      <vt:lpstr>Business Rules: Exclusions</vt:lpstr>
      <vt:lpstr>Business Rules: Inclusions</vt:lpstr>
      <vt:lpstr>SIDD to ABPE</vt:lpstr>
      <vt:lpstr>SDC and Outputs</vt:lpstr>
      <vt:lpstr>Overall Comparison</vt:lpstr>
      <vt:lpstr>Differences by Age and Sex</vt:lpstr>
      <vt:lpstr>Differences by Urban-Rural</vt:lpstr>
      <vt:lpstr>Differences by SIMD</vt:lpstr>
      <vt:lpstr>Council Area Difference</vt:lpstr>
      <vt:lpstr>SDC and Outputs</vt:lpstr>
      <vt:lpstr>Future Developments</vt:lpstr>
      <vt:lpstr>Quality Assurance of Census Data</vt:lpstr>
      <vt:lpstr>Statistical Quality Assurance</vt:lpstr>
      <vt:lpstr>Statistical Quality Assurance Strategy</vt:lpstr>
      <vt:lpstr>Assurance of Processes</vt:lpstr>
      <vt:lpstr>PowerPoint Presentation</vt:lpstr>
      <vt:lpstr>Validation of Population Estimates</vt:lpstr>
      <vt:lpstr>Validation of Population Estimates</vt:lpstr>
      <vt:lpstr>Validation of Population Estimates</vt:lpstr>
      <vt:lpstr>Validation of Population Estimates</vt:lpstr>
      <vt:lpstr>Census Quality Survey (CQS)</vt:lpstr>
      <vt:lpstr>National Statistics Accreditation</vt:lpstr>
      <vt:lpstr>Statistical Disclosure Control (SDC) and Outputs</vt:lpstr>
      <vt:lpstr>SDC &amp; Outputs Update</vt:lpstr>
      <vt:lpstr>Census Website</vt:lpstr>
      <vt:lpstr>Website – Digital First</vt:lpstr>
      <vt:lpstr>Website – User Research</vt:lpstr>
      <vt:lpstr>Website – Research Overview</vt:lpstr>
      <vt:lpstr>Website – Research Outcomes</vt:lpstr>
      <vt:lpstr>Flexible Table Builder - Beta</vt:lpstr>
      <vt:lpstr>Outputs Release Plans</vt:lpstr>
      <vt:lpstr>Output Variables Update</vt:lpstr>
      <vt:lpstr>UK Harmonisation</vt:lpstr>
      <vt:lpstr>UK Harmonisation</vt:lpstr>
      <vt:lpstr>Other NRS Statistics </vt:lpstr>
      <vt:lpstr>NRS Demographic Statistics</vt:lpstr>
      <vt:lpstr>Changes to our statistics</vt:lpstr>
      <vt:lpstr>Demographic statistics and the census</vt:lpstr>
      <vt:lpstr>Thank You!</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Scotland’s Census 2022  Census Roadshows 3rd June 2021</dc:title>
  <dc:creator>Fenney B (Bethanie)</dc:creator>
  <cp:lastModifiedBy>Chauhan S (Swati)</cp:lastModifiedBy>
  <cp:revision>20</cp:revision>
  <dcterms:created xsi:type="dcterms:W3CDTF">2021-05-31T13:28:11Z</dcterms:created>
  <dcterms:modified xsi:type="dcterms:W3CDTF">2021-06-02T11:02:53Z</dcterms:modified>
</cp:coreProperties>
</file>