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2"/>
    <p:sldMasterId id="2147483697" r:id="rId3"/>
    <p:sldMasterId id="2147483698" r:id="rId4"/>
    <p:sldMasterId id="2147483699" r:id="rId5"/>
  </p:sldMasterIdLst>
  <p:notesMasterIdLst>
    <p:notesMasterId r:id="rId22"/>
  </p:notesMasterIdLst>
  <p:handoutMasterIdLst>
    <p:handoutMasterId r:id="rId23"/>
  </p:handoutMasterIdLst>
  <p:sldIdLst>
    <p:sldId id="325" r:id="rId6"/>
    <p:sldId id="265" r:id="rId7"/>
    <p:sldId id="330" r:id="rId8"/>
    <p:sldId id="336" r:id="rId9"/>
    <p:sldId id="331" r:id="rId10"/>
    <p:sldId id="337" r:id="rId11"/>
    <p:sldId id="338" r:id="rId12"/>
    <p:sldId id="339" r:id="rId13"/>
    <p:sldId id="340" r:id="rId14"/>
    <p:sldId id="341" r:id="rId15"/>
    <p:sldId id="345" r:id="rId16"/>
    <p:sldId id="342" r:id="rId17"/>
    <p:sldId id="343" r:id="rId18"/>
    <p:sldId id="344" r:id="rId19"/>
    <p:sldId id="347" r:id="rId20"/>
    <p:sldId id="346" r:id="rId21"/>
  </p:sldIdLst>
  <p:sldSz cx="12192000" cy="6858000"/>
  <p:notesSz cx="6858000" cy="9144000"/>
  <p:embeddedFontLst>
    <p:embeddedFont>
      <p:font typeface="Paytone One" panose="020B0604020202020204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Black" panose="02000000000000000000" pitchFamily="2" charset="0"/>
      <p:bold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18BA55-5D97-834D-CF5F-1B9127EE6B1A}" name="Zoe O'connor" initials="ZO" userId="S::zoe.o'connor@nrscotland.gov.uk::b0f118ab-f410-4aff-a1d4-eb5820919730" providerId="AD"/>
  <p188:author id="{D0666BA8-1D28-65FF-DAE6-57CBC703F739}" name="Naomi Imms" initials="NI" userId="S::Naomi.Imms@nrscotland.gov.uk::bb1b1aa1-c7f9-4a12-950f-4d989a9e45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DE"/>
    <a:srgbClr val="1D4F91"/>
    <a:srgbClr val="D91354"/>
    <a:srgbClr val="E44225"/>
    <a:srgbClr val="34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2E445-8F12-4E85-973B-AC290F107D91}" v="4" dt="2025-09-18T09:00:40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66" autoAdjust="0"/>
  </p:normalViewPr>
  <p:slideViewPr>
    <p:cSldViewPr snapToGrid="0">
      <p:cViewPr varScale="1">
        <p:scale>
          <a:sx n="81" d="100"/>
          <a:sy n="81" d="100"/>
        </p:scale>
        <p:origin x="17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ritchard" userId="7542517e-9fd9-4402-b10c-9f9fd5ba922a" providerId="ADAL" clId="{3202E445-8F12-4E85-973B-AC290F107D91}"/>
    <pc:docChg chg="custSel delSld modSld sldOrd delMainMaster">
      <pc:chgData name="Alex Pritchard" userId="7542517e-9fd9-4402-b10c-9f9fd5ba922a" providerId="ADAL" clId="{3202E445-8F12-4E85-973B-AC290F107D91}" dt="2025-09-18T09:01:16.614" v="494" actId="1076"/>
      <pc:docMkLst>
        <pc:docMk/>
      </pc:docMkLst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1015800427" sldId="256"/>
        </pc:sldMkLst>
      </pc:sldChg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2300651673" sldId="257"/>
        </pc:sldMkLst>
      </pc:sldChg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1875719717" sldId="259"/>
        </pc:sldMkLst>
      </pc:sldChg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4112577832" sldId="260"/>
        </pc:sldMkLst>
      </pc:sldChg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3143623254" sldId="262"/>
        </pc:sldMkLst>
      </pc:sldChg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864051799" sldId="264"/>
        </pc:sldMkLst>
      </pc:sldChg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1841525183" sldId="266"/>
        </pc:sldMkLst>
      </pc:sldChg>
      <pc:sldChg chg="modSp mod">
        <pc:chgData name="Alex Pritchard" userId="7542517e-9fd9-4402-b10c-9f9fd5ba922a" providerId="ADAL" clId="{3202E445-8F12-4E85-973B-AC290F107D91}" dt="2025-09-18T09:01:16.614" v="494" actId="1076"/>
        <pc:sldMkLst>
          <pc:docMk/>
          <pc:sldMk cId="2633368637" sldId="325"/>
        </pc:sldMkLst>
        <pc:spChg chg="mod">
          <ac:chgData name="Alex Pritchard" userId="7542517e-9fd9-4402-b10c-9f9fd5ba922a" providerId="ADAL" clId="{3202E445-8F12-4E85-973B-AC290F107D91}" dt="2025-09-18T09:00:40.613" v="492"/>
          <ac:spMkLst>
            <pc:docMk/>
            <pc:sldMk cId="2633368637" sldId="325"/>
            <ac:spMk id="14" creationId="{59EB302E-2016-3862-17D6-B343B4BEC2F3}"/>
          </ac:spMkLst>
        </pc:spChg>
        <pc:picChg chg="mod">
          <ac:chgData name="Alex Pritchard" userId="7542517e-9fd9-4402-b10c-9f9fd5ba922a" providerId="ADAL" clId="{3202E445-8F12-4E85-973B-AC290F107D91}" dt="2025-09-18T09:01:16.614" v="494" actId="1076"/>
          <ac:picMkLst>
            <pc:docMk/>
            <pc:sldMk cId="2633368637" sldId="325"/>
            <ac:picMk id="16" creationId="{741AD941-11A5-A94A-8310-55DD8608A7D5}"/>
          </ac:picMkLst>
        </pc:picChg>
      </pc:sldChg>
      <pc:sldChg chg="modNotesTx">
        <pc:chgData name="Alex Pritchard" userId="7542517e-9fd9-4402-b10c-9f9fd5ba922a" providerId="ADAL" clId="{3202E445-8F12-4E85-973B-AC290F107D91}" dt="2025-09-17T13:08:29.079" v="127" actId="20577"/>
        <pc:sldMkLst>
          <pc:docMk/>
          <pc:sldMk cId="499288303" sldId="338"/>
        </pc:sldMkLst>
      </pc:sldChg>
      <pc:sldChg chg="modNotesTx">
        <pc:chgData name="Alex Pritchard" userId="7542517e-9fd9-4402-b10c-9f9fd5ba922a" providerId="ADAL" clId="{3202E445-8F12-4E85-973B-AC290F107D91}" dt="2025-09-17T13:10:25.910" v="453" actId="20577"/>
        <pc:sldMkLst>
          <pc:docMk/>
          <pc:sldMk cId="2784156314" sldId="339"/>
        </pc:sldMkLst>
      </pc:sldChg>
      <pc:sldChg chg="modNotesTx">
        <pc:chgData name="Alex Pritchard" userId="7542517e-9fd9-4402-b10c-9f9fd5ba922a" providerId="ADAL" clId="{3202E445-8F12-4E85-973B-AC290F107D91}" dt="2025-09-17T13:12:26.028" v="486" actId="20577"/>
        <pc:sldMkLst>
          <pc:docMk/>
          <pc:sldMk cId="2752818633" sldId="341"/>
        </pc:sldMkLst>
      </pc:sldChg>
      <pc:sldChg chg="ord">
        <pc:chgData name="Alex Pritchard" userId="7542517e-9fd9-4402-b10c-9f9fd5ba922a" providerId="ADAL" clId="{3202E445-8F12-4E85-973B-AC290F107D91}" dt="2025-09-17T13:34:05.191" v="490"/>
        <pc:sldMkLst>
          <pc:docMk/>
          <pc:sldMk cId="1225989781" sldId="345"/>
        </pc:sldMkLst>
      </pc:sldChg>
      <pc:sldChg chg="del">
        <pc:chgData name="Alex Pritchard" userId="7542517e-9fd9-4402-b10c-9f9fd5ba922a" providerId="ADAL" clId="{3202E445-8F12-4E85-973B-AC290F107D91}" dt="2025-09-17T13:04:47.839" v="0" actId="2696"/>
        <pc:sldMkLst>
          <pc:docMk/>
          <pc:sldMk cId="3141350656" sldId="349"/>
        </pc:sldMkLst>
      </pc:sldChg>
      <pc:sldMasterChg chg="del delSldLayout">
        <pc:chgData name="Alex Pritchard" userId="7542517e-9fd9-4402-b10c-9f9fd5ba922a" providerId="ADAL" clId="{3202E445-8F12-4E85-973B-AC290F107D91}" dt="2025-09-17T13:04:47.839" v="0" actId="2696"/>
        <pc:sldMasterMkLst>
          <pc:docMk/>
          <pc:sldMasterMk cId="455107062" sldId="2147483753"/>
        </pc:sldMasterMkLst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087503154" sldId="2147483754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138614765" sldId="2147483755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18746865" sldId="2147483756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553177581" sldId="2147483757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768986854" sldId="2147483758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4249296913" sldId="2147483759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149508998" sldId="2147483760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957641444" sldId="2147483761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434927527" sldId="2147483762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81331736" sldId="2147483763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528649013" sldId="2147483764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505792806" sldId="2147483765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872019338" sldId="2147483766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809774644" sldId="2147483767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192786809" sldId="2147483768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999993747" sldId="2147483769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833431709" sldId="2147483770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716675674" sldId="2147483771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645695201" sldId="2147483772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70369965" sldId="2147483773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15435447" sldId="2147483774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391018367" sldId="2147483775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411757855" sldId="2147483776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953421255" sldId="2147483777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247056001" sldId="2147483778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242080039" sldId="2147483779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4226991530" sldId="2147483780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412793242" sldId="2147483781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519897557" sldId="2147483782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870951629" sldId="2147483783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661347690" sldId="2147483784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299659079" sldId="2147483785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624741790" sldId="2147483786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714398137" sldId="2147483787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01299369" sldId="2147483788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541798617" sldId="2147483789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809686119" sldId="2147483790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390334989" sldId="2147483791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655317724" sldId="2147483792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582969878" sldId="2147483793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4072473421" sldId="2147483794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417259015" sldId="2147483795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4223485905" sldId="2147483796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855175788" sldId="2147483797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260161355" sldId="2147483798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4151541569" sldId="2147483799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187549283" sldId="2147483800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534115077" sldId="2147483801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552561449" sldId="2147483802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29619850" sldId="2147483803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724600158" sldId="2147483804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3096612219" sldId="2147483805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742029913" sldId="2147483806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581163681" sldId="2147483807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142838140" sldId="2147483808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869555379" sldId="2147483809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637281019" sldId="2147483810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723625560" sldId="2147483811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714182682" sldId="2147483812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1050126363" sldId="2147483813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848012938" sldId="2147483814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193362383" sldId="2147483815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475428560" sldId="2147483816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4287279947" sldId="2147483817"/>
          </pc:sldLayoutMkLst>
        </pc:sldLayoutChg>
        <pc:sldLayoutChg chg="del">
          <pc:chgData name="Alex Pritchard" userId="7542517e-9fd9-4402-b10c-9f9fd5ba922a" providerId="ADAL" clId="{3202E445-8F12-4E85-973B-AC290F107D91}" dt="2025-09-17T13:04:47.839" v="0" actId="2696"/>
          <pc:sldLayoutMkLst>
            <pc:docMk/>
            <pc:sldMasterMk cId="455107062" sldId="2147483753"/>
            <pc:sldLayoutMk cId="2545029664" sldId="214748381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2DE9-A0B5-46F1-898A-D1E60DD79D11}" type="datetimeFigureOut">
              <a:rPr lang="en-GB" smtClean="0">
                <a:latin typeface="Roboto"/>
              </a:rPr>
              <a:t>18/09/2025</a:t>
            </a:fld>
            <a:endParaRPr lang="en-GB">
              <a:latin typeface="Robot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82692-9437-42AE-9A01-BDD3BA4C4E0A}" type="slidenum">
              <a:rPr lang="en-GB" smtClean="0">
                <a:latin typeface="Roboto"/>
              </a:rPr>
              <a:t>‹#›</a:t>
            </a:fld>
            <a:endParaRPr lang="en-GB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9163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/>
              </a:defRPr>
            </a:lvl1pPr>
          </a:lstStyle>
          <a:p>
            <a:fld id="{7098A076-34F8-49B9-8DAF-DAFBB2A3C258}" type="datetimeFigureOut">
              <a:rPr lang="en-GB" smtClean="0"/>
              <a:pPr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/>
              </a:defRPr>
            </a:lvl1pPr>
          </a:lstStyle>
          <a:p>
            <a:fld id="{5F9A7F7A-E1A4-4350-A4AD-D0BE4E8314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6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5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CFF71-417B-89BB-8E37-29BCC868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BBFB3-A950-19FE-3671-29ABACA2B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B2E9E-21F9-FE5B-34A2-92B53534E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2031 topic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ADBEA-BB9B-037A-EA9B-C34DC3452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9DD5-2483-A71C-B4F5-F148B9675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8CE037-CAD8-A968-1112-A722989B5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A2133-745D-9347-3175-EF2E9CD3E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419CC-F56D-201F-9AB8-AF89DD5E1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9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590B6-95DE-39E6-BB05-BB16F8D2C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94334-4302-AF3D-85C9-8BB0CFD5C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EE8E11-C1BF-7539-A9F6-6E55A533E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02E87-8A2F-02D2-E43B-89A96BDCC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D43B-1831-78D7-74A3-74B69F32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629EE-26D6-E0CC-5C20-56F001F40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563F3C-9E84-CF65-AC98-D231A0CDD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BDF96-6422-7BBC-B0E3-CEE797D07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1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D3CC1-AE18-FD35-7903-7CEB18A6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B6266B-EA51-4113-D80C-4E402B2C0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8FD1F-1D61-D745-091E-D3D638F78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13F57-4DC0-7A2C-E156-4986C4A92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4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88094-1E5A-5AA7-B987-E50336D40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08AB9-53DC-2E86-2107-A3D2A79F0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CA42E-D8CC-7D09-E042-4B386E9D3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141F9-C8F8-1E55-FA5E-19E6331C8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8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CA2D-C286-0143-96DB-928FD602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0B25B-7771-3048-8F30-8E294DD80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D0261-B5BB-C40E-A656-DDA223058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EC8CA-11BF-84F6-D356-D8A5E4909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1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9DE46-D2A5-BBE2-A582-7B624A8E5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C5C7C-156A-5049-F59C-80B285680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60F22-7061-5EC9-11C4-D623B11B6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0480-0753-44F0-30E3-F7F25E33A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D2C5E-9C31-587C-E5B0-B003EC8C0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1181E-A5B3-A140-0FA7-4DCA240CA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ABF08-D98E-E6C9-0A47-EBB232245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FF24C-26B8-42B3-26C2-13DA8F1D1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3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E5FAF-A3A4-B262-21CB-0209353EB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228908-F3F9-A8BF-B1B0-29C0C5B69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60271-CAA6-AECF-A4AC-B2106EC9D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00425-41D3-13F0-CF5D-86DE38666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45EB1-F5C3-BACF-E39C-95D885A0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23009-8562-6245-BE58-AE74F8EAC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860B3-8879-5D21-F1A6-9321539A1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937A6-5C27-0BA3-7878-010DFB945F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2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D222C-304F-8AFB-6E02-8393405AC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B5B5C-0A80-39B2-A6C7-C3E731C84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14A48-B8FC-861C-BECA-61807A301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Consultation launched on 17</a:t>
            </a:r>
            <a:r>
              <a:rPr lang="en-GB" baseline="30000" dirty="0"/>
              <a:t>th</a:t>
            </a:r>
            <a:r>
              <a:rPr lang="en-GB" baseline="0" dirty="0"/>
              <a:t> June – same time as recommendation made to ministers on the next census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E7E9-EA6C-5905-82BB-9701929D1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46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071A9-6A16-E2A2-653C-C733CC348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D5386-E498-474B-B055-EA0060363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FED7C-5ED1-BFC2-0838-201F78314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2022 consultation – two of the 7 2022 topics were new.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We ran a similar consultation to this one in 2015 asking stakeholder which topics they would like to see included, which resulted in the veterans and the sexual orientation/trans status or history topics being included.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F47DF-ABE7-439F-1550-98F6F6629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44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B870-72D7-E15F-E2D8-7353C98DA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3B394-285A-FCEA-AC0E-A2F13C4E3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9BD72-1E87-1BD7-D399-B233C1BC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521B8-44C1-8FF2-5E64-36907ECC8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7F7A-E1A4-4350-A4AD-D0BE4E83141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0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19206" y="3575302"/>
            <a:ext cx="2863542" cy="914400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1336675"/>
            <a:ext cx="10947400" cy="42259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Roboto" panose="02000000000000000000"/>
              </a:defRPr>
            </a:lvl1pPr>
            <a:lvl2pPr>
              <a:defRPr sz="1800">
                <a:latin typeface="Roboto" panose="02000000000000000000"/>
              </a:defRPr>
            </a:lvl2pPr>
            <a:lvl3pPr>
              <a:defRPr sz="1600">
                <a:latin typeface="Roboto" panose="02000000000000000000"/>
              </a:defRPr>
            </a:lvl3pPr>
            <a:lvl4pPr>
              <a:defRPr sz="1400">
                <a:latin typeface="Roboto" panose="02000000000000000000"/>
              </a:defRPr>
            </a:lvl4pPr>
            <a:lvl5pPr>
              <a:defRPr sz="1400">
                <a:latin typeface="Roboto" panose="020000000000000000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61988" y="428188"/>
            <a:ext cx="10947400" cy="70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389010" y="6514312"/>
            <a:ext cx="403274" cy="343688"/>
          </a:xfrm>
          <a:prstGeom prst="rect">
            <a:avLst/>
          </a:prstGeom>
          <a:solidFill>
            <a:srgbClr val="F5F7DE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aytone One" panose="00000500000000000000" pitchFamily="2" charset="0"/>
              </a:defRPr>
            </a:lvl1pPr>
          </a:lstStyle>
          <a:p>
            <a:fld id="{A42063AA-D9B7-454C-9547-5CF54BCFF9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5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1336675"/>
            <a:ext cx="10947400" cy="42259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Roboto" panose="02000000000000000000"/>
              </a:defRPr>
            </a:lvl1pPr>
            <a:lvl2pPr>
              <a:defRPr sz="1800">
                <a:latin typeface="Roboto" panose="02000000000000000000"/>
              </a:defRPr>
            </a:lvl2pPr>
            <a:lvl3pPr>
              <a:defRPr sz="1600">
                <a:latin typeface="Roboto" panose="02000000000000000000"/>
              </a:defRPr>
            </a:lvl3pPr>
            <a:lvl4pPr>
              <a:defRPr sz="1400">
                <a:latin typeface="Roboto" panose="02000000000000000000"/>
              </a:defRPr>
            </a:lvl4pPr>
            <a:lvl5pPr>
              <a:defRPr sz="1400">
                <a:latin typeface="Roboto" panose="020000000000000000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61988" y="428188"/>
            <a:ext cx="10947400" cy="70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389010" y="6514312"/>
            <a:ext cx="403274" cy="343688"/>
          </a:xfrm>
          <a:prstGeom prst="rect">
            <a:avLst/>
          </a:prstGeom>
          <a:solidFill>
            <a:srgbClr val="F5F7DE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aytone One" panose="00000500000000000000" pitchFamily="2" charset="0"/>
              </a:defRPr>
            </a:lvl1pPr>
          </a:lstStyle>
          <a:p>
            <a:fld id="{A42063AA-D9B7-454C-9547-5CF54BCFF9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3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15608" y="2326357"/>
            <a:ext cx="1986980" cy="7006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315608" y="3026981"/>
            <a:ext cx="2094186" cy="67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4400">
                <a:latin typeface="Roboto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315607" y="1799765"/>
            <a:ext cx="2289678" cy="84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315606" y="2645432"/>
            <a:ext cx="2289679" cy="67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4400">
                <a:latin typeface="Roboto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85053" y="1686253"/>
            <a:ext cx="2005899" cy="84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85052" y="2531920"/>
            <a:ext cx="2422109" cy="67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4400">
                <a:latin typeface="Roboto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1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61988" y="428188"/>
            <a:ext cx="11130296" cy="70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389010" y="6526924"/>
            <a:ext cx="403274" cy="331076"/>
          </a:xfrm>
          <a:prstGeom prst="rect">
            <a:avLst/>
          </a:prstGeom>
          <a:solidFill>
            <a:srgbClr val="F5F7DE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aytone One" panose="00000500000000000000" pitchFamily="2" charset="0"/>
              </a:defRPr>
            </a:lvl1pPr>
          </a:lstStyle>
          <a:p>
            <a:fld id="{A42063AA-D9B7-454C-9547-5CF54BCFF9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1336675"/>
            <a:ext cx="10947400" cy="42259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Roboto" panose="02000000000000000000"/>
              </a:defRPr>
            </a:lvl1pPr>
            <a:lvl2pPr>
              <a:defRPr sz="1800">
                <a:solidFill>
                  <a:schemeClr val="bg1"/>
                </a:solidFill>
                <a:latin typeface="Roboto" panose="02000000000000000000"/>
              </a:defRPr>
            </a:lvl2pPr>
            <a:lvl3pPr>
              <a:defRPr sz="1600">
                <a:solidFill>
                  <a:schemeClr val="bg1"/>
                </a:solidFill>
                <a:latin typeface="Roboto" panose="02000000000000000000"/>
              </a:defRPr>
            </a:lvl3pPr>
            <a:lvl4pPr>
              <a:defRPr sz="1400">
                <a:solidFill>
                  <a:schemeClr val="bg1"/>
                </a:solidFill>
                <a:latin typeface="Roboto" panose="02000000000000000000"/>
              </a:defRPr>
            </a:lvl4pPr>
            <a:lvl5pPr>
              <a:defRPr sz="1400">
                <a:solidFill>
                  <a:schemeClr val="bg1"/>
                </a:solidFill>
                <a:latin typeface="Roboto" panose="020000000000000000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6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9206" y="2799322"/>
            <a:ext cx="1986980" cy="70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719206" y="3499946"/>
            <a:ext cx="2989142" cy="97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Subtitle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/>
              </a:defRPr>
            </a:lvl1pPr>
          </a:lstStyle>
          <a:p>
            <a:fld id="{5F393BFE-2A13-4C7E-9D5A-AC5CDEE3DF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0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5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Paytone One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5607" y="1799765"/>
            <a:ext cx="10515600" cy="84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5607" y="2645432"/>
            <a:ext cx="2094186" cy="67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4400">
                <a:latin typeface="Roboto"/>
              </a:rPr>
              <a:t>Subtitle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/>
              </a:defRPr>
            </a:lvl1pPr>
          </a:lstStyle>
          <a:p>
            <a:fld id="{E7F46CFA-9A0A-4BDB-8236-FCFCB4B9CB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6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Paytone One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15607" y="1799765"/>
            <a:ext cx="2289678" cy="84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315606" y="2645432"/>
            <a:ext cx="2289679" cy="67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4400">
                <a:latin typeface="Roboto"/>
              </a:rPr>
              <a:t>Subtitle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/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/>
              </a:defRPr>
            </a:lvl1pPr>
          </a:lstStyle>
          <a:p>
            <a:fld id="{FF461D98-627D-45C6-BA3D-F3058444A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Paytone One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Roboto" panose="020000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5053" y="1686253"/>
            <a:ext cx="2005899" cy="84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85052" y="2531920"/>
            <a:ext cx="2422109" cy="67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4400">
                <a:latin typeface="Roboto"/>
              </a:rPr>
              <a:t>Subtitle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/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/>
              </a:defRPr>
            </a:lvl1pPr>
          </a:lstStyle>
          <a:p>
            <a:fld id="{B66D55DC-681E-4C17-89E6-33E6C6631B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5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Paytone One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93876" y="5669280"/>
            <a:ext cx="2826328" cy="714895"/>
          </a:xfrm>
          <a:prstGeom prst="rect">
            <a:avLst/>
          </a:prstGeom>
          <a:solidFill>
            <a:srgbClr val="1D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75" y="5907712"/>
            <a:ext cx="3505914" cy="6047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A61F368-9696-1020-8B87-3908B0598090}"/>
              </a:ext>
            </a:extLst>
          </p:cNvPr>
          <p:cNvSpPr txBox="1">
            <a:spLocks/>
          </p:cNvSpPr>
          <p:nvPr/>
        </p:nvSpPr>
        <p:spPr>
          <a:xfrm>
            <a:off x="2258199" y="1817463"/>
            <a:ext cx="7675602" cy="1213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43838"/>
                </a:solidFill>
                <a:latin typeface="Paytone One" panose="00000500000000000000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dirty="0">
                <a:solidFill>
                  <a:srgbClr val="F5F7DE"/>
                </a:solidFill>
                <a:ea typeface="Roboto" panose="02000000000000000000" pitchFamily="2" charset="0"/>
              </a:rPr>
              <a:t>Scotland’s Census 2031</a:t>
            </a:r>
            <a:br>
              <a:rPr lang="en-GB" sz="4800" dirty="0">
                <a:solidFill>
                  <a:srgbClr val="F5F7DE"/>
                </a:solidFill>
                <a:ea typeface="Roboto" panose="02000000000000000000" pitchFamily="2" charset="0"/>
              </a:rPr>
            </a:br>
            <a:r>
              <a:rPr lang="en-GB" sz="4800" dirty="0">
                <a:solidFill>
                  <a:srgbClr val="F5F7DE"/>
                </a:solidFill>
                <a:ea typeface="Roboto" panose="02000000000000000000" pitchFamily="2" charset="0"/>
              </a:rPr>
              <a:t>Topic consultation</a:t>
            </a:r>
            <a:endParaRPr lang="en-GB" sz="4800" dirty="0">
              <a:solidFill>
                <a:srgbClr val="F5F7DE"/>
              </a:solidFill>
              <a:ea typeface="Roboto Black" panose="02000000000000000000" pitchFamily="2" charset="0"/>
              <a:cs typeface="Roboto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EB302E-2016-3862-17D6-B343B4BEC2F3}"/>
              </a:ext>
            </a:extLst>
          </p:cNvPr>
          <p:cNvSpPr txBox="1">
            <a:spLocks/>
          </p:cNvSpPr>
          <p:nvPr/>
        </p:nvSpPr>
        <p:spPr>
          <a:xfrm>
            <a:off x="441158" y="3061521"/>
            <a:ext cx="11309684" cy="1927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Education, labour market and travel to work, health, disability and unpaid care</a:t>
            </a:r>
            <a:endParaRPr lang="en-GB" sz="4000" dirty="0">
              <a:solidFill>
                <a:srgbClr val="F5F7DE"/>
              </a:solidFill>
              <a:latin typeface="Paytone One" panose="00000500000000000000" pitchFamily="2" charset="0"/>
              <a:ea typeface="Roboto" panose="02000000000000000000" pitchFamily="2" charset="0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1AD941-11A5-A94A-8310-55DD8608A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80" y="3681769"/>
            <a:ext cx="795162" cy="5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8635A-4225-26F6-465E-35E08A63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62C9E-9872-BCA3-C573-1F09E70AF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822F1-F0FE-4FFD-FB38-58402ABA9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7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209CCB-DA81-DADE-F586-79E30792EC4D}"/>
              </a:ext>
            </a:extLst>
          </p:cNvPr>
          <p:cNvSpPr txBox="1"/>
          <p:nvPr/>
        </p:nvSpPr>
        <p:spPr>
          <a:xfrm>
            <a:off x="387221" y="1304954"/>
            <a:ext cx="112034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Comparability across the UK</a:t>
            </a:r>
          </a:p>
          <a:p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Continuity with the previous census</a:t>
            </a:r>
          </a:p>
          <a:p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Additional topics to included in the next census</a:t>
            </a:r>
          </a:p>
          <a:p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Geographical level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D496702-ACB4-012C-0318-1049C1A0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8423833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Consultation questions – 2031 Census</a:t>
            </a:r>
          </a:p>
        </p:txBody>
      </p:sp>
    </p:spTree>
    <p:extLst>
      <p:ext uri="{BB962C8B-B14F-4D97-AF65-F5344CB8AC3E}">
        <p14:creationId xmlns:p14="http://schemas.microsoft.com/office/powerpoint/2010/main" val="275281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4F4CA-98C8-7720-7726-79FF3C5D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430D-30DB-8232-3F07-7FC04787A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71895-CC5C-2F25-2B24-DDDD76DE7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69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3B0F4C-CBEB-BBB2-9E72-98A8F7CBDAD2}"/>
              </a:ext>
            </a:extLst>
          </p:cNvPr>
          <p:cNvSpPr txBox="1"/>
          <p:nvPr/>
        </p:nvSpPr>
        <p:spPr>
          <a:xfrm>
            <a:off x="387221" y="1304954"/>
            <a:ext cx="1120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Tell us what you need from future census topics about Scotland's homes, people and communities.</a:t>
            </a:r>
            <a:endParaRPr lang="en-GB" sz="32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25AE371-FC8D-2DDC-4457-923561AD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2696802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2598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0EEA-9AF0-1516-72DA-A7C1F1EB5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6EA87-7284-9900-16E5-1C1CBF18E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63E96-5560-99EA-5BB4-C331A5A2D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87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FC756-769D-654F-FA9E-FBD9505A0B57}"/>
              </a:ext>
            </a:extLst>
          </p:cNvPr>
          <p:cNvSpPr txBox="1"/>
          <p:nvPr/>
        </p:nvSpPr>
        <p:spPr>
          <a:xfrm>
            <a:off x="387221" y="1304954"/>
            <a:ext cx="1120342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Strength of user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Need for information for small geographies or populations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Suitability of alternative sources 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Need for multivariate analysis 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Need for UK comparability 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Need for continuity with previous censuses  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3EBE0DE-FCBB-3B45-9E89-42BD7DEE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3" y="332280"/>
            <a:ext cx="10268676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Consultation criteria – User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2043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67536-4815-9151-0866-C743E767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A4737-ECC2-7140-D91B-5EB7F16F0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D1F70-9A96-C402-D378-68C346A53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36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C1BF7-4DD1-8559-BE0A-E15AD0D7EAC9}"/>
              </a:ext>
            </a:extLst>
          </p:cNvPr>
          <p:cNvSpPr txBox="1"/>
          <p:nvPr/>
        </p:nvSpPr>
        <p:spPr>
          <a:xfrm>
            <a:off x="387221" y="1304954"/>
            <a:ext cx="112034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Improving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Coding of derived 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 Length of paper questionnaire 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153E2A7-2E61-6447-2160-EA1E4F9B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11271534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Consultation criteria - Operational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8278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25C2-3E15-02FE-3478-CAB505F8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6CAF7-D2AC-64D2-501E-E4623B42C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4C83D2-512F-AC4A-690E-061A01A5C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69" y="437931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087367-6A11-A373-54AF-AD4FAF2D16C7}"/>
              </a:ext>
            </a:extLst>
          </p:cNvPr>
          <p:cNvSpPr txBox="1"/>
          <p:nvPr/>
        </p:nvSpPr>
        <p:spPr>
          <a:xfrm>
            <a:off x="387221" y="1304954"/>
            <a:ext cx="1120342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Data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Public 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Respondent burden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Financial 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Questionnaire 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Improvements to linkage rates with administrative data  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815490E-5A32-805C-6B56-69890C2F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3" y="332280"/>
            <a:ext cx="10200203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Consultation criteria – Other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408826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EE085-A36B-4B9A-FCBC-B7749545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9D1CD-E02E-84D5-914D-5E44EA63F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9870E-C5F9-0A74-7B65-DE53F08C5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3" y="437931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16609-8541-EA2A-A1E5-FA3C5D19CFD4}"/>
              </a:ext>
            </a:extLst>
          </p:cNvPr>
          <p:cNvSpPr txBox="1"/>
          <p:nvPr/>
        </p:nvSpPr>
        <p:spPr>
          <a:xfrm>
            <a:off x="387221" y="1304954"/>
            <a:ext cx="112034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Back up your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perspectives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with evidence of user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Share real world examples </a:t>
            </a:r>
            <a:r>
              <a:rPr lang="en-GB" sz="240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of impact</a:t>
            </a:r>
            <a:endParaRPr lang="en-GB" sz="24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Quantify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Offer constructive solutions and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Consider wider implications of introducing a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Stick to the questions asked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Topics not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Not a social attitudes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Prioritise your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 clear, avoid jargon, explain acronyms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24F3DC6-EA28-C358-B362-90442312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5664591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Good practice responses</a:t>
            </a:r>
          </a:p>
        </p:txBody>
      </p:sp>
    </p:spTree>
    <p:extLst>
      <p:ext uri="{BB962C8B-B14F-4D97-AF65-F5344CB8AC3E}">
        <p14:creationId xmlns:p14="http://schemas.microsoft.com/office/powerpoint/2010/main" val="328605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78A5-559A-790B-B381-7102090D4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8097A-4527-B97B-D12E-C8576DA41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6D365-E169-8280-B58E-2F7B66DA0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18" y="437931"/>
            <a:ext cx="869693" cy="48932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58992EF-2FEF-49CA-553E-40634997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3" y="332280"/>
            <a:ext cx="2440129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7432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4FC012-1C9A-5A95-DF88-AB562AAE1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6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5EA06-6ACD-5F9C-98CB-B5778C42FB1D}"/>
              </a:ext>
            </a:extLst>
          </p:cNvPr>
          <p:cNvSpPr txBox="1"/>
          <p:nvPr/>
        </p:nvSpPr>
        <p:spPr>
          <a:xfrm>
            <a:off x="387221" y="1304954"/>
            <a:ext cx="112034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We are keen to hear from users during the webinar. We will ask you to contribute to discussions throughout. </a:t>
            </a: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These discussions will focus 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How you currently use census data and how far it meets your needs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What you need from future census topics about Scotland's homes, people and communities.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We will use the feedback through discussions as submissions for the consultation</a:t>
            </a: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Please avoid interrupting others while they are speaking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Keep your microphone muted when not speaking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Please turn on cameras if you can</a:t>
            </a:r>
          </a:p>
          <a:p>
            <a:endParaRPr lang="en-GB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3A5D589-8DAE-6B17-2267-5C9B194D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4782276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Format for webinar</a:t>
            </a:r>
          </a:p>
        </p:txBody>
      </p:sp>
    </p:spTree>
    <p:extLst>
      <p:ext uri="{BB962C8B-B14F-4D97-AF65-F5344CB8AC3E}">
        <p14:creationId xmlns:p14="http://schemas.microsoft.com/office/powerpoint/2010/main" val="275001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B74A6-87A4-747F-2132-6A4F3EA4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7BCE7-BA20-3D5F-7498-6D14D4F7F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1716B-7625-19B4-84F3-4479E32D5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66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BD463-DB78-23D4-86D1-9C5ADBAD2B59}"/>
              </a:ext>
            </a:extLst>
          </p:cNvPr>
          <p:cNvSpPr txBox="1"/>
          <p:nvPr/>
        </p:nvSpPr>
        <p:spPr>
          <a:xfrm>
            <a:off x="387221" y="1304954"/>
            <a:ext cx="112034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Welcome &amp; update on Scotland's Census 2031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Scotland’s Census 2022 outputs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How we are using census data – external speaker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Discussion – Using census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Topic consultation overview and good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Discussion - what you need from future census topics about Scotland's homes, people and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Questions, Reflections on discussion and close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93E5048-1928-79C3-09A3-8F274E74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2119286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Agenda</a:t>
            </a:r>
            <a:r>
              <a:rPr lang="en-GB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64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D0067-B4D0-5705-AF0B-F5262F756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0474F-2F23-D03A-0585-6D19FFE01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2D4B8-DE33-6B99-BADF-0516AED0C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3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11F2F-49CD-FE8E-9437-41D0B5F1A89F}"/>
              </a:ext>
            </a:extLst>
          </p:cNvPr>
          <p:cNvSpPr txBox="1"/>
          <p:nvPr/>
        </p:nvSpPr>
        <p:spPr>
          <a:xfrm>
            <a:off x="387221" y="1304954"/>
            <a:ext cx="112034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NRS has recommended a mandatory questionnaire-based census planned for 2031.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recommendation, made to Scottish Ministers, is for the census to be held at the same time as censuses in the rest of the UK.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As with previous censuses, NRS will work closely with ONS and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NISRA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on the design and build of the census.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Scottish Ministers have accepted in principle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NRS’s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recommendation, with further detailed plans to follow.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NRS recommendation paper on conducting a census in 2031 is available on the Scotland’s Census website: www.scotlandscensus.gov.uk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8AFA973-E861-D2FD-ECEC-CB5E4F09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6718036" cy="700624"/>
          </a:xfrm>
        </p:spPr>
        <p:txBody>
          <a:bodyPr/>
          <a:lstStyle/>
          <a:p>
            <a:r>
              <a:rPr lang="en-GB" sz="3500" dirty="0"/>
              <a:t> 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Scotland’s Census 2031</a:t>
            </a:r>
          </a:p>
        </p:txBody>
      </p:sp>
    </p:spTree>
    <p:extLst>
      <p:ext uri="{BB962C8B-B14F-4D97-AF65-F5344CB8AC3E}">
        <p14:creationId xmlns:p14="http://schemas.microsoft.com/office/powerpoint/2010/main" val="8015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0459-BF23-3442-D80D-2D985DC83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E564F-B78F-94E7-48CC-B0B7972C7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BFF9B-1D55-BEF8-F95E-523C4C6AE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96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27C7A-CA5F-96CD-0580-678B99825CFE}"/>
              </a:ext>
            </a:extLst>
          </p:cNvPr>
          <p:cNvSpPr txBox="1"/>
          <p:nvPr/>
        </p:nvSpPr>
        <p:spPr>
          <a:xfrm>
            <a:off x="387221" y="1304954"/>
            <a:ext cx="112034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Maximise the value from the census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Ensuring that outputs meets users'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Publishing down to levels of geographies other statistics cannot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Make as much data available to users as possible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Increased the range of data available to users through the flexible table builder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Use of tools to help users explore census data further including area profiles and census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Offer commissioned table service to users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 offer support through guides on the Scotland’s Census website and encourage users to reach out if they need further support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FC46CDB-5D58-C44B-A744-79D2DAAE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11069896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Scotland’s Census 2022 – Outputs objectives</a:t>
            </a:r>
          </a:p>
        </p:txBody>
      </p:sp>
    </p:spTree>
    <p:extLst>
      <p:ext uri="{BB962C8B-B14F-4D97-AF65-F5344CB8AC3E}">
        <p14:creationId xmlns:p14="http://schemas.microsoft.com/office/powerpoint/2010/main" val="198424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6B5D0-F5FB-27A0-0C64-6A6C57C8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CC937-CFEF-7230-4053-67305BAC8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EDF81-65DA-6F60-2117-E1FF54AD4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53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97E3E-39EA-AB23-B25A-50676F94B55D}"/>
              </a:ext>
            </a:extLst>
          </p:cNvPr>
          <p:cNvSpPr txBox="1"/>
          <p:nvPr/>
        </p:nvSpPr>
        <p:spPr>
          <a:xfrm>
            <a:off x="387221" y="1304954"/>
            <a:ext cx="1120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you currently use census data and how far it meets your needs</a:t>
            </a:r>
            <a:endParaRPr lang="en-GB" sz="32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891ED33-549F-72A6-F6AC-4B278759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2728886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Discussion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7CC1A-A43B-7C0A-47F6-C99B65A9ACAA}"/>
              </a:ext>
            </a:extLst>
          </p:cNvPr>
          <p:cNvSpPr txBox="1"/>
          <p:nvPr/>
        </p:nvSpPr>
        <p:spPr>
          <a:xfrm>
            <a:off x="387221" y="2614863"/>
            <a:ext cx="11061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census data do you currently use in your work or research?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frequently do you use census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what ways has census data been beneficial for your projects or decision making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there any challenges or limitations you face when using census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user-friendly do you find the tools and platforms provided for using census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level of geography do you need/use?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 you use UK census data</a:t>
            </a:r>
          </a:p>
        </p:txBody>
      </p:sp>
    </p:spTree>
    <p:extLst>
      <p:ext uri="{BB962C8B-B14F-4D97-AF65-F5344CB8AC3E}">
        <p14:creationId xmlns:p14="http://schemas.microsoft.com/office/powerpoint/2010/main" val="117484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20BD3-BB8A-F4A6-348D-DBA31761B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C1AF4-D3FC-2CD0-78BF-A37930D73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ED141-9BEE-60BC-9D5A-E873D29CA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18" y="437931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9E755-F1B9-3CD5-BDFF-239161143B66}"/>
              </a:ext>
            </a:extLst>
          </p:cNvPr>
          <p:cNvSpPr txBox="1"/>
          <p:nvPr/>
        </p:nvSpPr>
        <p:spPr>
          <a:xfrm>
            <a:off x="387221" y="1304954"/>
            <a:ext cx="112034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As part of the plans, we have launched a consultation on topics to include in the census.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 consultation seeks your views on: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how you currently use 2022 census data, its benefits and if they meet your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your future requirements for statistics about Scotland's housing, its people and their characteristics</a:t>
            </a:r>
          </a:p>
          <a:p>
            <a:pPr lvl="1"/>
            <a:endParaRPr lang="en-GB" sz="24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www.scotlandscensus.gov.uk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290008D-6C5A-3EB0-B101-78D07E8E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11203426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Scotland’s Census 2031 – Topic consultation</a:t>
            </a:r>
          </a:p>
        </p:txBody>
      </p:sp>
    </p:spTree>
    <p:extLst>
      <p:ext uri="{BB962C8B-B14F-4D97-AF65-F5344CB8AC3E}">
        <p14:creationId xmlns:p14="http://schemas.microsoft.com/office/powerpoint/2010/main" val="4992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CA56-56F7-B465-52B1-684A1C914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9BF99-EB82-9B0F-6087-41434C5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6BB59-4637-A976-126D-411E3D31E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16" y="437931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ED91F-4D90-2A16-15AD-9C17622E5341}"/>
              </a:ext>
            </a:extLst>
          </p:cNvPr>
          <p:cNvSpPr txBox="1"/>
          <p:nvPr/>
        </p:nvSpPr>
        <p:spPr>
          <a:xfrm>
            <a:off x="387221" y="1304954"/>
            <a:ext cx="112034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Ethnic group, national identity, language and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UK armed forces veterans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Sexual orientation and trans status or history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Demography and migration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Housing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Education, labour market and travel to work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Health, disability and unpaid care 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D74E175-A0CA-4227-BCD9-FE44C278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3675370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2022 Topics </a:t>
            </a:r>
          </a:p>
        </p:txBody>
      </p:sp>
    </p:spTree>
    <p:extLst>
      <p:ext uri="{BB962C8B-B14F-4D97-AF65-F5344CB8AC3E}">
        <p14:creationId xmlns:p14="http://schemas.microsoft.com/office/powerpoint/2010/main" val="278415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DEA0-E8CB-B4DA-64C6-3E7228F6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61CFB-6AF1-F810-1EA9-1C80477AA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2063AA-D9B7-454C-9547-5CF54BCFF96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BD383-57F1-D922-D176-49B45F29A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12" y="434946"/>
            <a:ext cx="869693" cy="48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1131A-33CA-28A0-1BA1-2A6950B3768B}"/>
              </a:ext>
            </a:extLst>
          </p:cNvPr>
          <p:cNvSpPr txBox="1"/>
          <p:nvPr/>
        </p:nvSpPr>
        <p:spPr>
          <a:xfrm>
            <a:off x="387221" y="1304954"/>
            <a:ext cx="1120342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What topic outputs did you use from 2022?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What did you use the topic information for?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Give detailed examples of how you used the outputs.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What benefits did the topic output create for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At what geographical level did you use the output?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What benefit do multivariate outputs give you?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17D5E67-9E02-AAE4-4EC6-FC4E0D93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4" y="332280"/>
            <a:ext cx="8327581" cy="700624"/>
          </a:xfrm>
        </p:spPr>
        <p:txBody>
          <a:bodyPr/>
          <a:lstStyle/>
          <a:p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Consultation questions –2022 Census</a:t>
            </a:r>
          </a:p>
        </p:txBody>
      </p:sp>
    </p:spTree>
    <p:extLst>
      <p:ext uri="{BB962C8B-B14F-4D97-AF65-F5344CB8AC3E}">
        <p14:creationId xmlns:p14="http://schemas.microsoft.com/office/powerpoint/2010/main" val="9847019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A53196516</value>
    </field>
    <field name="Objective-Title">
      <value order="0">NRS Intranet Reference material - Scotlands Census - power point template - June 2025</value>
    </field>
    <field name="Objective-Description">
      <value order="0"/>
    </field>
    <field name="Objective-CreationStamp">
      <value order="0">2025-06-17T14:18:25Z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2025-06-17T14:19:32Z</value>
    </field>
    <field name="Objective-Owner">
      <value order="0">Monchy, Pauline P (U448635)</value>
    </field>
    <field name="Objective-Path">
      <value order="0">Objective Global Folder:SG File Plan:Administration:Communications:Internal communications:Policies and procedures: Internal communications:National Records of Scotland (NRS): Communications: NRS Intranet Reference Material: 2023-2028</value>
    </field>
    <field name="Objective-Parent">
      <value order="0">National Records of Scotland (NRS): Communications: NRS Intranet Reference Material: 2023-2028</value>
    </field>
    <field name="Objective-State">
      <value order="0">Being Drafted</value>
    </field>
    <field name="Objective-VersionId">
      <value order="0">vA80349123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PROJ/96368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  <field name="Objective-Shared By">
        <value order="0"/>
      </field>
      <field name="Objective-Access Conditions">
        <value order="0"/>
      </field>
      <field name="Objective-Access Status">
        <value order="0"/>
      </field>
      <field name="Objective-Date Open From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895</Words>
  <Application>Microsoft Office PowerPoint</Application>
  <PresentationFormat>Widescreen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Roboto</vt:lpstr>
      <vt:lpstr>Paytone One</vt:lpstr>
      <vt:lpstr>Verdana</vt:lpstr>
      <vt:lpstr>Arial</vt:lpstr>
      <vt:lpstr>Aptos</vt:lpstr>
      <vt:lpstr>Roboto Black</vt:lpstr>
      <vt:lpstr>Custom Design</vt:lpstr>
      <vt:lpstr>1_Custom Design</vt:lpstr>
      <vt:lpstr>2_Custom Design</vt:lpstr>
      <vt:lpstr>3_Custom Design</vt:lpstr>
      <vt:lpstr>PowerPoint Presentation</vt:lpstr>
      <vt:lpstr> Format for webinar</vt:lpstr>
      <vt:lpstr>Agenda </vt:lpstr>
      <vt:lpstr> Scotland’s Census 2031</vt:lpstr>
      <vt:lpstr>Scotland’s Census 2022 – Outputs objectives</vt:lpstr>
      <vt:lpstr>Discussion </vt:lpstr>
      <vt:lpstr>Scotland’s Census 2031 – Topic consultation</vt:lpstr>
      <vt:lpstr>2022 Topics </vt:lpstr>
      <vt:lpstr>Consultation questions –2022 Census</vt:lpstr>
      <vt:lpstr>Consultation questions – 2031 Census</vt:lpstr>
      <vt:lpstr>Discussion</vt:lpstr>
      <vt:lpstr> Consultation criteria – User requirements</vt:lpstr>
      <vt:lpstr>Consultation criteria - Operational requirements</vt:lpstr>
      <vt:lpstr>Consultation criteria – Other considerations </vt:lpstr>
      <vt:lpstr>Good practice responses</vt:lpstr>
      <vt:lpstr>Questions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 E (Ellen)</dc:creator>
  <cp:lastModifiedBy>Alex Pritchard</cp:lastModifiedBy>
  <cp:revision>66</cp:revision>
  <dcterms:created xsi:type="dcterms:W3CDTF">2021-06-04T10:39:53Z</dcterms:created>
  <dcterms:modified xsi:type="dcterms:W3CDTF">2025-09-18T09:01:18Z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A53196516</vt:lpwstr>
  </property>
  <property fmtid="{D5CDD505-2E9C-101B-9397-08002B2CF9AE}" pid="4" name="Objective-Title">
    <vt:lpwstr>NRS Intranet Reference material - Scotlands Census - power point template - June 2025</vt:lpwstr>
  </property>
  <property fmtid="{D5CDD505-2E9C-101B-9397-08002B2CF9AE}" pid="5" name="Objective-Description">
    <vt:lpwstr/>
  </property>
  <property fmtid="{D5CDD505-2E9C-101B-9397-08002B2CF9AE}" pid="6" name="Objective-CreationStamp">
    <vt:filetime>2025-06-17T14:18:25Z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2025-06-17T14:19:32Z</vt:filetime>
  </property>
  <property fmtid="{D5CDD505-2E9C-101B-9397-08002B2CF9AE}" pid="11" name="Objective-Owner">
    <vt:lpwstr>Monchy, Pauline P (U448635)</vt:lpwstr>
  </property>
  <property fmtid="{D5CDD505-2E9C-101B-9397-08002B2CF9AE}" pid="12" name="Objective-Path">
    <vt:lpwstr>Objective Global Folder:SG File Plan:Administration:Communications:Internal communications:Policies and procedures: Internal communications:National Records of Scotland (NRS): Communications: NRS Intranet Reference Material: 2023-2028</vt:lpwstr>
  </property>
  <property fmtid="{D5CDD505-2E9C-101B-9397-08002B2CF9AE}" pid="13" name="Objective-Parent">
    <vt:lpwstr>National Records of Scotland (NRS): Communications: NRS Intranet Reference Material: 2023-2028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vA80349123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PROJ/96368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Objective-Shared By">
    <vt:lpwstr/>
  </property>
  <property fmtid="{D5CDD505-2E9C-101B-9397-08002B2CF9AE}" pid="29" name="Objective-Access Conditions">
    <vt:lpwstr/>
  </property>
  <property fmtid="{D5CDD505-2E9C-101B-9397-08002B2CF9AE}" pid="30" name="Objective-Access Status">
    <vt:lpwstr/>
  </property>
  <property fmtid="{D5CDD505-2E9C-101B-9397-08002B2CF9AE}" pid="31" name="Objective-Date Open From">
    <vt:lpwstr/>
  </property>
</Properties>
</file>